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drawings/drawing3.xml" ContentType="application/vnd.openxmlformats-officedocument.drawingml.chartshapes+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13.xml" ContentType="application/vnd.openxmlformats-officedocument.presentationml.notesSlide+xml"/>
  <Override PartName="/ppt/charts/chart8.xml" ContentType="application/vnd.openxmlformats-officedocument.drawingml.chart+xml"/>
  <Override PartName="/ppt/notesSlides/notesSlide14.xml" ContentType="application/vnd.openxmlformats-officedocument.presentationml.notesSlide+xml"/>
  <Override PartName="/ppt/charts/chart9.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0.xml" ContentType="application/vnd.openxmlformats-officedocument.drawingml.chart+xml"/>
  <Override PartName="/ppt/drawings/drawing4.xml" ContentType="application/vnd.openxmlformats-officedocument.drawingml.chartshapes+xml"/>
  <Override PartName="/ppt/notesSlides/notesSlide18.xml" ContentType="application/vnd.openxmlformats-officedocument.presentationml.notesSlide+xml"/>
  <Override PartName="/ppt/charts/chart11.xml" ContentType="application/vnd.openxmlformats-officedocument.drawingml.chart+xml"/>
  <Override PartName="/ppt/drawings/drawing5.xml" ContentType="application/vnd.openxmlformats-officedocument.drawingml.chartshapes+xml"/>
  <Override PartName="/ppt/notesSlides/notesSlide19.xml" ContentType="application/vnd.openxmlformats-officedocument.presentationml.notesSlide+xml"/>
  <Override PartName="/ppt/charts/chart12.xml" ContentType="application/vnd.openxmlformats-officedocument.drawingml.chart+xml"/>
  <Override PartName="/ppt/drawings/drawing6.xml" ContentType="application/vnd.openxmlformats-officedocument.drawingml.chartshapes+xml"/>
  <Override PartName="/ppt/notesSlides/notesSlide20.xml" ContentType="application/vnd.openxmlformats-officedocument.presentationml.notesSlide+xml"/>
  <Override PartName="/ppt/charts/chart13.xml" ContentType="application/vnd.openxmlformats-officedocument.drawingml.chart+xml"/>
  <Override PartName="/ppt/drawings/drawing7.xml" ContentType="application/vnd.openxmlformats-officedocument.drawingml.chartshape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4.xml" ContentType="application/vnd.openxmlformats-officedocument.drawingml.chart+xml"/>
  <Override PartName="/ppt/notesSlides/notesSlide23.xml" ContentType="application/vnd.openxmlformats-officedocument.presentationml.notesSlide+xml"/>
  <Override PartName="/ppt/charts/chart15.xml" ContentType="application/vnd.openxmlformats-officedocument.drawingml.chart+xml"/>
  <Override PartName="/ppt/drawings/drawing8.xml" ContentType="application/vnd.openxmlformats-officedocument.drawingml.chartshapes+xml"/>
  <Override PartName="/ppt/notesSlides/notesSlide24.xml" ContentType="application/vnd.openxmlformats-officedocument.presentationml.notesSlide+xml"/>
  <Override PartName="/ppt/charts/chart16.xml" ContentType="application/vnd.openxmlformats-officedocument.drawingml.chart+xml"/>
  <Override PartName="/ppt/drawings/drawing9.xml" ContentType="application/vnd.openxmlformats-officedocument.drawingml.chartshape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9.xml" ContentType="application/vnd.openxmlformats-officedocument.drawingml.chart+xml"/>
  <Override PartName="/ppt/notesSlides/notesSlide31.xml" ContentType="application/vnd.openxmlformats-officedocument.presentationml.notesSlide+xml"/>
  <Override PartName="/ppt/charts/chart20.xml" ContentType="application/vnd.openxmlformats-officedocument.drawingml.chart+xml"/>
  <Override PartName="/ppt/notesSlides/notesSlide32.xml" ContentType="application/vnd.openxmlformats-officedocument.presentationml.notesSlide+xml"/>
  <Override PartName="/ppt/charts/chart21.xml" ContentType="application/vnd.openxmlformats-officedocument.drawingml.chart+xml"/>
  <Override PartName="/ppt/charts/chart22.xml" ContentType="application/vnd.openxmlformats-officedocument.drawingml.chart+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23.xml" ContentType="application/vnd.openxmlformats-officedocument.drawingml.chart+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24.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2"/>
  </p:notesMasterIdLst>
  <p:handoutMasterIdLst>
    <p:handoutMasterId r:id="rId43"/>
  </p:handoutMasterIdLst>
  <p:sldIdLst>
    <p:sldId id="329" r:id="rId2"/>
    <p:sldId id="330" r:id="rId3"/>
    <p:sldId id="324" r:id="rId4"/>
    <p:sldId id="409" r:id="rId5"/>
    <p:sldId id="414" r:id="rId6"/>
    <p:sldId id="371" r:id="rId7"/>
    <p:sldId id="427" r:id="rId8"/>
    <p:sldId id="374" r:id="rId9"/>
    <p:sldId id="372" r:id="rId10"/>
    <p:sldId id="413" r:id="rId11"/>
    <p:sldId id="344" r:id="rId12"/>
    <p:sldId id="347" r:id="rId13"/>
    <p:sldId id="402" r:id="rId14"/>
    <p:sldId id="343" r:id="rId15"/>
    <p:sldId id="425" r:id="rId16"/>
    <p:sldId id="412" r:id="rId17"/>
    <p:sldId id="383" r:id="rId18"/>
    <p:sldId id="415" r:id="rId19"/>
    <p:sldId id="378" r:id="rId20"/>
    <p:sldId id="376" r:id="rId21"/>
    <p:sldId id="416" r:id="rId22"/>
    <p:sldId id="410" r:id="rId23"/>
    <p:sldId id="407" r:id="rId24"/>
    <p:sldId id="408" r:id="rId25"/>
    <p:sldId id="423" r:id="rId26"/>
    <p:sldId id="424" r:id="rId27"/>
    <p:sldId id="417" r:id="rId28"/>
    <p:sldId id="377" r:id="rId29"/>
    <p:sldId id="419" r:id="rId30"/>
    <p:sldId id="418" r:id="rId31"/>
    <p:sldId id="404" r:id="rId32"/>
    <p:sldId id="387" r:id="rId33"/>
    <p:sldId id="388" r:id="rId34"/>
    <p:sldId id="420" r:id="rId35"/>
    <p:sldId id="389" r:id="rId36"/>
    <p:sldId id="422" r:id="rId37"/>
    <p:sldId id="421" r:id="rId38"/>
    <p:sldId id="381" r:id="rId39"/>
    <p:sldId id="426" r:id="rId40"/>
    <p:sldId id="368" r:id="rId41"/>
  </p:sldIdLst>
  <p:sldSz cx="10080625" cy="7559675"/>
  <p:notesSz cx="7010400" cy="9296400"/>
  <p:defaultTextStyle>
    <a:defPPr>
      <a:defRPr lang="en-GB"/>
    </a:defPPr>
    <a:lvl1pPr algn="l" defTabSz="447675" rtl="0" fontAlgn="base" hangingPunct="0">
      <a:lnSpc>
        <a:spcPct val="93000"/>
      </a:lnSpc>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1pPr>
    <a:lvl2pPr marL="741363" indent="-284163" algn="l" defTabSz="447675" rtl="0" fontAlgn="base" hangingPunct="0">
      <a:lnSpc>
        <a:spcPct val="93000"/>
      </a:lnSpc>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2pPr>
    <a:lvl3pPr marL="1141413" indent="-227013" algn="l" defTabSz="447675" rtl="0" fontAlgn="base" hangingPunct="0">
      <a:lnSpc>
        <a:spcPct val="93000"/>
      </a:lnSpc>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3pPr>
    <a:lvl4pPr marL="1598613" indent="-227013" algn="l" defTabSz="447675" rtl="0" fontAlgn="base" hangingPunct="0">
      <a:lnSpc>
        <a:spcPct val="93000"/>
      </a:lnSpc>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4pPr>
    <a:lvl5pPr marL="2055813" indent="-227013" algn="l" defTabSz="447675" rtl="0" fontAlgn="base" hangingPunct="0">
      <a:lnSpc>
        <a:spcPct val="93000"/>
      </a:lnSpc>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5pPr>
    <a:lvl6pPr marL="2286000" algn="l" defTabSz="914400" rtl="0" eaLnBrk="1" latinLnBrk="0" hangingPunct="1">
      <a:defRPr kern="1200">
        <a:solidFill>
          <a:schemeClr val="bg1"/>
        </a:solidFill>
        <a:latin typeface="Arial" charset="0"/>
        <a:ea typeface="MS Gothic" pitchFamily="49" charset="-128"/>
        <a:cs typeface="+mn-cs"/>
      </a:defRPr>
    </a:lvl6pPr>
    <a:lvl7pPr marL="2743200" algn="l" defTabSz="914400" rtl="0" eaLnBrk="1" latinLnBrk="0" hangingPunct="1">
      <a:defRPr kern="1200">
        <a:solidFill>
          <a:schemeClr val="bg1"/>
        </a:solidFill>
        <a:latin typeface="Arial" charset="0"/>
        <a:ea typeface="MS Gothic" pitchFamily="49" charset="-128"/>
        <a:cs typeface="+mn-cs"/>
      </a:defRPr>
    </a:lvl7pPr>
    <a:lvl8pPr marL="3200400" algn="l" defTabSz="914400" rtl="0" eaLnBrk="1" latinLnBrk="0" hangingPunct="1">
      <a:defRPr kern="1200">
        <a:solidFill>
          <a:schemeClr val="bg1"/>
        </a:solidFill>
        <a:latin typeface="Arial" charset="0"/>
        <a:ea typeface="MS Gothic" pitchFamily="49" charset="-128"/>
        <a:cs typeface="+mn-cs"/>
      </a:defRPr>
    </a:lvl8pPr>
    <a:lvl9pPr marL="3657600" algn="l" defTabSz="914400" rtl="0" eaLnBrk="1" latinLnBrk="0" hangingPunct="1">
      <a:defRPr kern="1200">
        <a:solidFill>
          <a:schemeClr val="bg1"/>
        </a:solidFill>
        <a:latin typeface="Arial" charset="0"/>
        <a:ea typeface="MS Gothic" pitchFamily="4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3399"/>
    <a:srgbClr val="FF7C80"/>
    <a:srgbClr val="FFCC99"/>
    <a:srgbClr val="FF9966"/>
    <a:srgbClr val="0099FF"/>
    <a:srgbClr val="009999"/>
    <a:srgbClr val="336699"/>
    <a:srgbClr val="6699FF"/>
    <a:srgbClr val="33CCCC"/>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92" autoAdjust="0"/>
  </p:normalViewPr>
  <p:slideViewPr>
    <p:cSldViewPr>
      <p:cViewPr>
        <p:scale>
          <a:sx n="60" d="100"/>
          <a:sy n="60" d="100"/>
        </p:scale>
        <p:origin x="-1470" y="-150"/>
      </p:cViewPr>
      <p:guideLst>
        <p:guide orient="horz" pos="2161"/>
        <p:guide pos="2880"/>
      </p:guideLst>
    </p:cSldViewPr>
  </p:slideViewPr>
  <p:outlineViewPr>
    <p:cViewPr varScale="1">
      <p:scale>
        <a:sx n="170" d="200"/>
        <a:sy n="170" d="200"/>
      </p:scale>
      <p:origin x="0" y="1397"/>
    </p:cViewPr>
  </p:outlineViewPr>
  <p:notesTextViewPr>
    <p:cViewPr>
      <p:scale>
        <a:sx n="100" d="100"/>
        <a:sy n="100" d="100"/>
      </p:scale>
      <p:origin x="0" y="0"/>
    </p:cViewPr>
  </p:notesTextViewPr>
  <p:notesViewPr>
    <p:cSldViewPr>
      <p:cViewPr varScale="1">
        <p:scale>
          <a:sx n="59" d="100"/>
          <a:sy n="59" d="100"/>
        </p:scale>
        <p:origin x="-1752" y="-72"/>
      </p:cViewPr>
      <p:guideLst>
        <p:guide orient="horz" pos="2504"/>
        <p:guide pos="200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11.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Microsoft_Excel_Worksheet12.xlsx"/></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package" Target="../embeddings/Microsoft_Excel_Worksheet13.xlsx"/></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package" Target="../embeddings/Microsoft_Excel_Worksheet14.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5.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package" Target="../embeddings/Microsoft_Excel_Worksheet16.xlsx"/></Relationships>
</file>

<file path=ppt/charts/_rels/chart16.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package" Target="../embeddings/Microsoft_Excel_Worksheet17.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3.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4.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5.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50" baseline="0" dirty="0" err="1"/>
              <a:t>Cuando</a:t>
            </a:r>
            <a:r>
              <a:rPr lang="en-US" sz="1450" baseline="0" dirty="0"/>
              <a:t> </a:t>
            </a:r>
            <a:r>
              <a:rPr lang="en-US" sz="1450" baseline="0" dirty="0" err="1"/>
              <a:t>escucha</a:t>
            </a:r>
            <a:r>
              <a:rPr lang="en-US" sz="1450" baseline="0" dirty="0"/>
              <a:t> el </a:t>
            </a:r>
            <a:r>
              <a:rPr lang="en-US" sz="1450" baseline="0" dirty="0" err="1"/>
              <a:t>término</a:t>
            </a:r>
            <a:r>
              <a:rPr lang="en-US" sz="1450" baseline="0" dirty="0"/>
              <a:t> Derechos Humanos, ¿</a:t>
            </a:r>
            <a:r>
              <a:rPr lang="en-US" sz="1450" baseline="0" dirty="0" err="1"/>
              <a:t>Qué</a:t>
            </a:r>
            <a:r>
              <a:rPr lang="en-US" sz="1450" baseline="0" dirty="0"/>
              <a:t> ideas se le </a:t>
            </a:r>
            <a:r>
              <a:rPr lang="en-US" sz="1450" baseline="0" dirty="0" err="1"/>
              <a:t>vienen</a:t>
            </a:r>
            <a:r>
              <a:rPr lang="en-US" sz="1450" baseline="0" dirty="0"/>
              <a:t> a la </a:t>
            </a:r>
            <a:r>
              <a:rPr lang="en-US" sz="1450" baseline="0" dirty="0" err="1"/>
              <a:t>mente</a:t>
            </a:r>
            <a:r>
              <a:rPr lang="en-US" sz="1450" baseline="0" dirty="0"/>
              <a:t>? </a:t>
            </a:r>
            <a:r>
              <a:rPr lang="en-US" sz="1450" baseline="0" dirty="0" err="1"/>
              <a:t>Año</a:t>
            </a:r>
            <a:r>
              <a:rPr lang="en-US" sz="1450" baseline="0" dirty="0"/>
              <a:t> 2013 </a:t>
            </a:r>
          </a:p>
          <a:p>
            <a:pPr>
              <a:defRPr/>
            </a:pPr>
            <a:endParaRPr lang="en-US" dirty="0" smtClean="0"/>
          </a:p>
        </c:rich>
      </c:tx>
      <c:layout>
        <c:manualLayout>
          <c:xMode val="edge"/>
          <c:yMode val="edge"/>
          <c:x val="0.12390203747693818"/>
          <c:y val="0"/>
        </c:manualLayout>
      </c:layout>
      <c:overlay val="0"/>
    </c:title>
    <c:autoTitleDeleted val="0"/>
    <c:plotArea>
      <c:layout>
        <c:manualLayout>
          <c:layoutTarget val="inner"/>
          <c:xMode val="edge"/>
          <c:yMode val="edge"/>
          <c:x val="0.50773481077058458"/>
          <c:y val="0.12411161880377555"/>
          <c:w val="0.42056592477379057"/>
          <c:h val="0.88950368345700126"/>
        </c:manualLayout>
      </c:layout>
      <c:barChart>
        <c:barDir val="bar"/>
        <c:grouping val="clustered"/>
        <c:varyColors val="0"/>
        <c:ser>
          <c:idx val="0"/>
          <c:order val="0"/>
          <c:tx>
            <c:strRef>
              <c:f>Hoja1!$B$1</c:f>
              <c:strCache>
                <c:ptCount val="1"/>
                <c:pt idx="0">
                  <c:v>Columna1</c:v>
                </c:pt>
              </c:strCache>
            </c:strRef>
          </c:tx>
          <c:spPr>
            <a:solidFill>
              <a:srgbClr val="993366"/>
            </a:solidFill>
          </c:spPr>
          <c:invertIfNegative val="0"/>
          <c:dLbls>
            <c:txPr>
              <a:bodyPr/>
              <a:lstStyle/>
              <a:p>
                <a:pPr>
                  <a:defRPr sz="1200"/>
                </a:pPr>
                <a:endParaRPr lang="es-CL"/>
              </a:p>
            </c:txPr>
            <c:showLegendKey val="0"/>
            <c:showVal val="1"/>
            <c:showCatName val="0"/>
            <c:showSerName val="0"/>
            <c:showPercent val="0"/>
            <c:showBubbleSize val="0"/>
            <c:showLeaderLines val="0"/>
          </c:dLbls>
          <c:cat>
            <c:strRef>
              <c:f>Hoja1!$A$2:$A$15</c:f>
              <c:strCache>
                <c:ptCount val="14"/>
                <c:pt idx="0">
                  <c:v>Derechos fundamentales de las personas</c:v>
                </c:pt>
                <c:pt idx="1">
                  <c:v>Respeto, igualdad y dignidad de las personas</c:v>
                </c:pt>
                <c:pt idx="2">
                  <c:v>Justicia y defensa de los derechos de las personas</c:v>
                </c:pt>
                <c:pt idx="3">
                  <c:v>Democracia, progreso y desarrollo de las sociedades</c:v>
                </c:pt>
                <c:pt idx="4">
                  <c:v>Libertades (de expresión, de elección, etc.)</c:v>
                </c:pt>
                <c:pt idx="5">
                  <c:v>Dictadura militar (Pinochet, período 1973-1990)</c:v>
                </c:pt>
                <c:pt idx="6">
                  <c:v>Abuso de poder, maltrato y violaciones de los derechos human</c:v>
                </c:pt>
                <c:pt idx="7">
                  <c:v>Organismos y Agrupaciones Derechos Humanos (DDDD, Mujeres)</c:v>
                </c:pt>
                <c:pt idx="8">
                  <c:v>Violencia de Estado, crímenes de lesa humanidad, genocidio </c:v>
                </c:pt>
                <c:pt idx="9">
                  <c:v>Organismos internacionales de derechos Humanos (ONU, UNICEF)</c:v>
                </c:pt>
                <c:pt idx="10">
                  <c:v>Tratados y convenios internacionales de Derechos Humanos</c:v>
                </c:pt>
                <c:pt idx="11">
                  <c:v>Posiciones políticas y personas de izquierda (PS, PC, etc.)</c:v>
                </c:pt>
                <c:pt idx="12">
                  <c:v>Otra</c:v>
                </c:pt>
                <c:pt idx="13">
                  <c:v>No sabe</c:v>
                </c:pt>
              </c:strCache>
            </c:strRef>
          </c:cat>
          <c:val>
            <c:numRef>
              <c:f>Hoja1!$B$2:$B$15</c:f>
              <c:numCache>
                <c:formatCode>####.0%</c:formatCode>
                <c:ptCount val="14"/>
                <c:pt idx="0">
                  <c:v>0.51676930611983218</c:v>
                </c:pt>
                <c:pt idx="1">
                  <c:v>0.2963164525177559</c:v>
                </c:pt>
                <c:pt idx="2">
                  <c:v>0.2897016939168045</c:v>
                </c:pt>
                <c:pt idx="3">
                  <c:v>7.8356882612651294E-2</c:v>
                </c:pt>
                <c:pt idx="4">
                  <c:v>0.1259950637492584</c:v>
                </c:pt>
                <c:pt idx="5">
                  <c:v>0.11911658236483436</c:v>
                </c:pt>
                <c:pt idx="6">
                  <c:v>0.13677586733246688</c:v>
                </c:pt>
                <c:pt idx="7">
                  <c:v>3.6364365129129252E-2</c:v>
                </c:pt>
                <c:pt idx="8">
                  <c:v>4.2182302682901407E-2</c:v>
                </c:pt>
                <c:pt idx="9">
                  <c:v>2.8100198911419655E-2</c:v>
                </c:pt>
                <c:pt idx="10">
                  <c:v>1.9912094907034501E-2</c:v>
                </c:pt>
                <c:pt idx="11">
                  <c:v>2.5327099408577296E-2</c:v>
                </c:pt>
                <c:pt idx="12">
                  <c:v>7.3000752943885834E-3</c:v>
                </c:pt>
                <c:pt idx="13">
                  <c:v>4.2445557030297017E-2</c:v>
                </c:pt>
              </c:numCache>
            </c:numRef>
          </c:val>
        </c:ser>
        <c:dLbls>
          <c:showLegendKey val="0"/>
          <c:showVal val="0"/>
          <c:showCatName val="0"/>
          <c:showSerName val="0"/>
          <c:showPercent val="0"/>
          <c:showBubbleSize val="0"/>
        </c:dLbls>
        <c:gapWidth val="50"/>
        <c:axId val="39025152"/>
        <c:axId val="73976064"/>
      </c:barChart>
      <c:catAx>
        <c:axId val="39025152"/>
        <c:scaling>
          <c:orientation val="maxMin"/>
        </c:scaling>
        <c:delete val="0"/>
        <c:axPos val="l"/>
        <c:majorTickMark val="out"/>
        <c:minorTickMark val="none"/>
        <c:tickLblPos val="nextTo"/>
        <c:txPr>
          <a:bodyPr/>
          <a:lstStyle/>
          <a:p>
            <a:pPr>
              <a:defRPr sz="1200" baseline="0"/>
            </a:pPr>
            <a:endParaRPr lang="es-CL"/>
          </a:p>
        </c:txPr>
        <c:crossAx val="73976064"/>
        <c:crosses val="autoZero"/>
        <c:auto val="1"/>
        <c:lblAlgn val="ctr"/>
        <c:lblOffset val="100"/>
        <c:noMultiLvlLbl val="0"/>
      </c:catAx>
      <c:valAx>
        <c:axId val="73976064"/>
        <c:scaling>
          <c:orientation val="minMax"/>
        </c:scaling>
        <c:delete val="1"/>
        <c:axPos val="t"/>
        <c:numFmt formatCode="####.0%" sourceLinked="1"/>
        <c:majorTickMark val="out"/>
        <c:minorTickMark val="none"/>
        <c:tickLblPos val="none"/>
        <c:crossAx val="39025152"/>
        <c:crosses val="autoZero"/>
        <c:crossBetween val="between"/>
      </c:valAx>
    </c:plotArea>
    <c:plotVisOnly val="1"/>
    <c:dispBlanksAs val="gap"/>
    <c:showDLblsOverMax val="0"/>
  </c:chart>
  <c:txPr>
    <a:bodyPr/>
    <a:lstStyle/>
    <a:p>
      <a:pPr>
        <a:defRPr sz="1050">
          <a:latin typeface="Calibri" panose="020F0502020204030204" pitchFamily="34" charset="0"/>
        </a:defRPr>
      </a:pPr>
      <a:endParaRPr lang="es-CL"/>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sz="1600" dirty="0"/>
              <a:t>De la siguiente lista de Derechos Humanos </a:t>
            </a:r>
          </a:p>
          <a:p>
            <a:pPr>
              <a:defRPr/>
            </a:pPr>
            <a:r>
              <a:rPr lang="es-ES" sz="1600" dirty="0"/>
              <a:t>¿Cuáles son los menos protegidos en su región? (Muestra Total</a:t>
            </a:r>
            <a:r>
              <a:rPr lang="es-ES" dirty="0"/>
              <a:t>)</a:t>
            </a:r>
          </a:p>
        </c:rich>
      </c:tx>
      <c:layout>
        <c:manualLayout>
          <c:xMode val="edge"/>
          <c:yMode val="edge"/>
          <c:x val="0.20451803301201332"/>
          <c:y val="0"/>
        </c:manualLayout>
      </c:layout>
      <c:overlay val="0"/>
    </c:title>
    <c:autoTitleDeleted val="0"/>
    <c:plotArea>
      <c:layout>
        <c:manualLayout>
          <c:layoutTarget val="inner"/>
          <c:xMode val="edge"/>
          <c:yMode val="edge"/>
          <c:x val="0.47621063553092757"/>
          <c:y val="8.8889790790993767E-2"/>
          <c:w val="0.50232241090023355"/>
          <c:h val="0.89161788173243317"/>
        </c:manualLayout>
      </c:layout>
      <c:barChart>
        <c:barDir val="bar"/>
        <c:grouping val="clustered"/>
        <c:varyColors val="0"/>
        <c:ser>
          <c:idx val="0"/>
          <c:order val="0"/>
          <c:spPr>
            <a:solidFill>
              <a:srgbClr val="993366"/>
            </a:solidFill>
          </c:spPr>
          <c:invertIfNegative val="0"/>
          <c:cat>
            <c:strRef>
              <c:f>Hoja1!$A$1:$X$1</c:f>
              <c:strCache>
                <c:ptCount val="24"/>
                <c:pt idx="0">
                  <c:v>Tener una jubilación o pensión digna</c:v>
                </c:pt>
                <c:pt idx="1">
                  <c:v>Acceder a la atención en salud</c:v>
                </c:pt>
                <c:pt idx="2">
                  <c:v>Tener un trabajo y recibir un salario digno</c:v>
                </c:pt>
                <c:pt idx="3">
                  <c:v>Vivir en un medio ambiente libre de contaminación</c:v>
                </c:pt>
                <c:pt idx="4">
                  <c:v>Acceder a educación</c:v>
                </c:pt>
                <c:pt idx="5">
                  <c:v>Ser tratado con dignidad y respeto, independiente del sexo, raza u otra condición</c:v>
                </c:pt>
                <c:pt idx="6">
                  <c:v>Acceder a un juicio justo</c:v>
                </c:pt>
                <c:pt idx="7">
                  <c:v>Acceder  a una vivienda</c:v>
                </c:pt>
                <c:pt idx="8">
                  <c:v>Poder participar en las decisiones del gobierno</c:v>
                </c:pt>
                <c:pt idx="9">
                  <c:v>Recibir atención judicial en caso de ser víctima de delito</c:v>
                </c:pt>
                <c:pt idx="10">
                  <c:v>Ser protegido si su vida corre peligro</c:v>
                </c:pt>
                <c:pt idx="11">
                  <c:v>Que se respete la vida privada</c:v>
                </c:pt>
                <c:pt idx="12">
                  <c:v>Poder expresarse libremente</c:v>
                </c:pt>
                <c:pt idx="13">
                  <c:v>Que se respete la propiedad privada</c:v>
                </c:pt>
                <c:pt idx="14">
                  <c:v>No ser arrestado arbitrariamente</c:v>
                </c:pt>
                <c:pt idx="15">
                  <c:v>Poder unirse a sindicatos</c:v>
                </c:pt>
                <c:pt idx="16">
                  <c:v>Poder manifestarse públicamente</c:v>
                </c:pt>
                <c:pt idx="17">
                  <c:v>Decidir sobre su salud sexual y reproductiva</c:v>
                </c:pt>
                <c:pt idx="18">
                  <c:v>Acceder a la cultura y las artes</c:v>
                </c:pt>
                <c:pt idx="19">
                  <c:v>Acceder a información pública</c:v>
                </c:pt>
                <c:pt idx="20">
                  <c:v>Acceder a agua potable</c:v>
                </c:pt>
                <c:pt idx="21">
                  <c:v>Poder construir una familia</c:v>
                </c:pt>
                <c:pt idx="22">
                  <c:v>Poder expresar cualquier fe o creencia religiosa</c:v>
                </c:pt>
                <c:pt idx="23">
                  <c:v>Todas las anteriores</c:v>
                </c:pt>
              </c:strCache>
            </c:strRef>
          </c:cat>
          <c:val>
            <c:numRef>
              <c:f>Hoja1!$A$2:$X$2</c:f>
              <c:numCache>
                <c:formatCode>####.0%</c:formatCode>
                <c:ptCount val="24"/>
                <c:pt idx="0">
                  <c:v>0.43591161418308766</c:v>
                </c:pt>
                <c:pt idx="1">
                  <c:v>0.35135211278248374</c:v>
                </c:pt>
                <c:pt idx="2">
                  <c:v>0.31240773712229625</c:v>
                </c:pt>
                <c:pt idx="3">
                  <c:v>0.25584037284165839</c:v>
                </c:pt>
                <c:pt idx="4">
                  <c:v>0.22920303907196732</c:v>
                </c:pt>
                <c:pt idx="5">
                  <c:v>0.21797898552858061</c:v>
                </c:pt>
                <c:pt idx="6">
                  <c:v>0.18974786477016603</c:v>
                </c:pt>
                <c:pt idx="7">
                  <c:v>0.16706605130334876</c:v>
                </c:pt>
                <c:pt idx="8">
                  <c:v>0.16359764755629125</c:v>
                </c:pt>
                <c:pt idx="9">
                  <c:v>0.15377626089003443</c:v>
                </c:pt>
                <c:pt idx="10">
                  <c:v>0.14389545544125293</c:v>
                </c:pt>
                <c:pt idx="11">
                  <c:v>0.1412743105515831</c:v>
                </c:pt>
                <c:pt idx="12">
                  <c:v>0.13572491007752011</c:v>
                </c:pt>
                <c:pt idx="13">
                  <c:v>0.11887055751123876</c:v>
                </c:pt>
                <c:pt idx="14">
                  <c:v>0.11106095902051334</c:v>
                </c:pt>
                <c:pt idx="15">
                  <c:v>8.991377125964338E-2</c:v>
                </c:pt>
                <c:pt idx="16">
                  <c:v>8.0917601602395139E-2</c:v>
                </c:pt>
                <c:pt idx="17">
                  <c:v>8.0829180968825701E-2</c:v>
                </c:pt>
                <c:pt idx="18">
                  <c:v>7.0159749575160774E-2</c:v>
                </c:pt>
                <c:pt idx="19">
                  <c:v>6.9533878297400459E-2</c:v>
                </c:pt>
                <c:pt idx="20">
                  <c:v>6.2657706038588085E-2</c:v>
                </c:pt>
                <c:pt idx="21">
                  <c:v>4.3709809319142805E-2</c:v>
                </c:pt>
                <c:pt idx="22">
                  <c:v>4.1452737532406386E-2</c:v>
                </c:pt>
                <c:pt idx="23">
                  <c:v>3.8282825748773772E-2</c:v>
                </c:pt>
              </c:numCache>
            </c:numRef>
          </c:val>
        </c:ser>
        <c:dLbls>
          <c:showLegendKey val="0"/>
          <c:showVal val="1"/>
          <c:showCatName val="0"/>
          <c:showSerName val="0"/>
          <c:showPercent val="0"/>
          <c:showBubbleSize val="0"/>
        </c:dLbls>
        <c:gapWidth val="70"/>
        <c:axId val="159172096"/>
        <c:axId val="39114368"/>
      </c:barChart>
      <c:catAx>
        <c:axId val="159172096"/>
        <c:scaling>
          <c:orientation val="maxMin"/>
        </c:scaling>
        <c:delete val="0"/>
        <c:axPos val="l"/>
        <c:numFmt formatCode="####.0%" sourceLinked="1"/>
        <c:majorTickMark val="none"/>
        <c:minorTickMark val="none"/>
        <c:tickLblPos val="low"/>
        <c:txPr>
          <a:bodyPr/>
          <a:lstStyle/>
          <a:p>
            <a:pPr>
              <a:defRPr sz="1400"/>
            </a:pPr>
            <a:endParaRPr lang="es-CL"/>
          </a:p>
        </c:txPr>
        <c:crossAx val="39114368"/>
        <c:crosses val="autoZero"/>
        <c:auto val="1"/>
        <c:lblAlgn val="ctr"/>
        <c:lblOffset val="150"/>
        <c:noMultiLvlLbl val="0"/>
      </c:catAx>
      <c:valAx>
        <c:axId val="39114368"/>
        <c:scaling>
          <c:orientation val="minMax"/>
        </c:scaling>
        <c:delete val="1"/>
        <c:axPos val="t"/>
        <c:numFmt formatCode="####.0%" sourceLinked="1"/>
        <c:majorTickMark val="none"/>
        <c:minorTickMark val="none"/>
        <c:tickLblPos val="none"/>
        <c:crossAx val="159172096"/>
        <c:crosses val="autoZero"/>
        <c:crossBetween val="between"/>
      </c:valAx>
    </c:plotArea>
    <c:plotVisOnly val="1"/>
    <c:dispBlanksAs val="gap"/>
    <c:showDLblsOverMax val="0"/>
  </c:chart>
  <c:spPr>
    <a:ln>
      <a:noFill/>
    </a:ln>
  </c:spPr>
  <c:txPr>
    <a:bodyPr/>
    <a:lstStyle/>
    <a:p>
      <a:pPr>
        <a:defRPr sz="1100">
          <a:latin typeface="Calibri" panose="020F0502020204030204" pitchFamily="34" charset="0"/>
        </a:defRPr>
      </a:pPr>
      <a:endParaRPr lang="es-CL"/>
    </a:p>
  </c:txPr>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sz="1800" dirty="0"/>
              <a:t>De la siguiente lista de Derechos Humanos </a:t>
            </a:r>
            <a:endParaRPr lang="es-CL" sz="1800" dirty="0"/>
          </a:p>
          <a:p>
            <a:pPr>
              <a:defRPr/>
            </a:pPr>
            <a:r>
              <a:rPr lang="es-ES" sz="1800" dirty="0"/>
              <a:t>¿Cuáles son los menos protegidos en su región? (Muestra Total</a:t>
            </a:r>
            <a:r>
              <a:rPr lang="es-ES" dirty="0"/>
              <a:t>)</a:t>
            </a:r>
            <a:endParaRPr lang="es-CL" dirty="0"/>
          </a:p>
        </c:rich>
      </c:tx>
      <c:layout>
        <c:manualLayout>
          <c:xMode val="edge"/>
          <c:yMode val="edge"/>
          <c:x val="0.16302074219889184"/>
          <c:y val="0"/>
        </c:manualLayout>
      </c:layout>
      <c:overlay val="0"/>
    </c:title>
    <c:autoTitleDeleted val="0"/>
    <c:plotArea>
      <c:layout>
        <c:manualLayout>
          <c:layoutTarget val="inner"/>
          <c:xMode val="edge"/>
          <c:yMode val="edge"/>
          <c:x val="0.32515580279439854"/>
          <c:y val="6.6372429841279584E-2"/>
          <c:w val="0.5672328209486972"/>
          <c:h val="0.92239785501221194"/>
        </c:manualLayout>
      </c:layout>
      <c:barChart>
        <c:barDir val="bar"/>
        <c:grouping val="clustered"/>
        <c:varyColors val="0"/>
        <c:ser>
          <c:idx val="0"/>
          <c:order val="0"/>
          <c:tx>
            <c:strRef>
              <c:f>Hoja1!$B$1</c:f>
              <c:strCache>
                <c:ptCount val="1"/>
                <c:pt idx="0">
                  <c:v>Total</c:v>
                </c:pt>
              </c:strCache>
            </c:strRef>
          </c:tx>
          <c:spPr>
            <a:solidFill>
              <a:schemeClr val="accent2">
                <a:lumMod val="75000"/>
              </a:schemeClr>
            </a:solidFill>
          </c:spPr>
          <c:invertIfNegative val="0"/>
          <c:dLbls>
            <c:txPr>
              <a:bodyPr/>
              <a:lstStyle/>
              <a:p>
                <a:pPr>
                  <a:defRPr sz="1200"/>
                </a:pPr>
                <a:endParaRPr lang="es-CL"/>
              </a:p>
            </c:txPr>
            <c:showLegendKey val="0"/>
            <c:showVal val="1"/>
            <c:showCatName val="0"/>
            <c:showSerName val="0"/>
            <c:showPercent val="0"/>
            <c:showBubbleSize val="0"/>
            <c:showLeaderLines val="0"/>
          </c:dLbls>
          <c:cat>
            <c:strRef>
              <c:f>Hoja1!$A$2:$A$4</c:f>
              <c:strCache>
                <c:ptCount val="3"/>
                <c:pt idx="0">
                  <c:v>Tener una jubilación o pensión digna</c:v>
                </c:pt>
                <c:pt idx="1">
                  <c:v>Acceder a la atención en salud</c:v>
                </c:pt>
                <c:pt idx="2">
                  <c:v>Tener un trabajo y recibir un salario digno</c:v>
                </c:pt>
              </c:strCache>
            </c:strRef>
          </c:cat>
          <c:val>
            <c:numRef>
              <c:f>Hoja1!$B$2:$B$4</c:f>
              <c:numCache>
                <c:formatCode>####.0%</c:formatCode>
                <c:ptCount val="3"/>
                <c:pt idx="0">
                  <c:v>0.43591161418308766</c:v>
                </c:pt>
                <c:pt idx="1">
                  <c:v>0.35135211278248374</c:v>
                </c:pt>
                <c:pt idx="2">
                  <c:v>0.31240773712229625</c:v>
                </c:pt>
              </c:numCache>
            </c:numRef>
          </c:val>
        </c:ser>
        <c:ser>
          <c:idx val="1"/>
          <c:order val="1"/>
          <c:tx>
            <c:strRef>
              <c:f>Hoja1!$C$1</c:f>
              <c:strCache>
                <c:ptCount val="1"/>
                <c:pt idx="0">
                  <c:v>Valparaíso</c:v>
                </c:pt>
              </c:strCache>
            </c:strRef>
          </c:tx>
          <c:invertIfNegative val="0"/>
          <c:dLbls>
            <c:txPr>
              <a:bodyPr/>
              <a:lstStyle/>
              <a:p>
                <a:pPr>
                  <a:defRPr sz="1200"/>
                </a:pPr>
                <a:endParaRPr lang="es-CL"/>
              </a:p>
            </c:txPr>
            <c:showLegendKey val="0"/>
            <c:showVal val="1"/>
            <c:showCatName val="0"/>
            <c:showSerName val="0"/>
            <c:showPercent val="0"/>
            <c:showBubbleSize val="0"/>
            <c:showLeaderLines val="0"/>
          </c:dLbls>
          <c:cat>
            <c:strRef>
              <c:f>Hoja1!$A$2:$A$4</c:f>
              <c:strCache>
                <c:ptCount val="3"/>
                <c:pt idx="0">
                  <c:v>Tener una jubilación o pensión digna</c:v>
                </c:pt>
                <c:pt idx="1">
                  <c:v>Acceder a la atención en salud</c:v>
                </c:pt>
                <c:pt idx="2">
                  <c:v>Tener un trabajo y recibir un salario digno</c:v>
                </c:pt>
              </c:strCache>
            </c:strRef>
          </c:cat>
          <c:val>
            <c:numRef>
              <c:f>Hoja1!$C$2:$C$4</c:f>
              <c:numCache>
                <c:formatCode>####.0%</c:formatCode>
                <c:ptCount val="3"/>
                <c:pt idx="0">
                  <c:v>0.29935466051221277</c:v>
                </c:pt>
                <c:pt idx="1">
                  <c:v>0.34785654329368315</c:v>
                </c:pt>
                <c:pt idx="2">
                  <c:v>0.22800360609339826</c:v>
                </c:pt>
              </c:numCache>
            </c:numRef>
          </c:val>
        </c:ser>
        <c:ser>
          <c:idx val="2"/>
          <c:order val="2"/>
          <c:tx>
            <c:strRef>
              <c:f>Hoja1!$D$1</c:f>
              <c:strCache>
                <c:ptCount val="1"/>
                <c:pt idx="0">
                  <c:v>Araucanía</c:v>
                </c:pt>
              </c:strCache>
            </c:strRef>
          </c:tx>
          <c:spPr>
            <a:solidFill>
              <a:srgbClr val="CC6600"/>
            </a:solidFill>
          </c:spPr>
          <c:invertIfNegative val="0"/>
          <c:dLbls>
            <c:txPr>
              <a:bodyPr/>
              <a:lstStyle/>
              <a:p>
                <a:pPr>
                  <a:defRPr sz="1200"/>
                </a:pPr>
                <a:endParaRPr lang="es-CL"/>
              </a:p>
            </c:txPr>
            <c:showLegendKey val="0"/>
            <c:showVal val="1"/>
            <c:showCatName val="0"/>
            <c:showSerName val="0"/>
            <c:showPercent val="0"/>
            <c:showBubbleSize val="0"/>
            <c:showLeaderLines val="0"/>
          </c:dLbls>
          <c:cat>
            <c:strRef>
              <c:f>Hoja1!$A$2:$A$4</c:f>
              <c:strCache>
                <c:ptCount val="3"/>
                <c:pt idx="0">
                  <c:v>Tener una jubilación o pensión digna</c:v>
                </c:pt>
                <c:pt idx="1">
                  <c:v>Acceder a la atención en salud</c:v>
                </c:pt>
                <c:pt idx="2">
                  <c:v>Tener un trabajo y recibir un salario digno</c:v>
                </c:pt>
              </c:strCache>
            </c:strRef>
          </c:cat>
          <c:val>
            <c:numRef>
              <c:f>Hoja1!$D$2:$D$4</c:f>
              <c:numCache>
                <c:formatCode>####.0%</c:formatCode>
                <c:ptCount val="3"/>
                <c:pt idx="0">
                  <c:v>0.31590723626486833</c:v>
                </c:pt>
                <c:pt idx="1">
                  <c:v>0.30850617119679591</c:v>
                </c:pt>
                <c:pt idx="2">
                  <c:v>0.27131935081125935</c:v>
                </c:pt>
              </c:numCache>
            </c:numRef>
          </c:val>
        </c:ser>
        <c:ser>
          <c:idx val="3"/>
          <c:order val="3"/>
          <c:tx>
            <c:strRef>
              <c:f>Hoja1!$E$1</c:f>
              <c:strCache>
                <c:ptCount val="1"/>
                <c:pt idx="0">
                  <c:v>Los Lagos</c:v>
                </c:pt>
              </c:strCache>
            </c:strRef>
          </c:tx>
          <c:spPr>
            <a:solidFill>
              <a:srgbClr val="CC9900"/>
            </a:solidFill>
          </c:spPr>
          <c:invertIfNegative val="0"/>
          <c:dLbls>
            <c:txPr>
              <a:bodyPr/>
              <a:lstStyle/>
              <a:p>
                <a:pPr>
                  <a:defRPr sz="1200"/>
                </a:pPr>
                <a:endParaRPr lang="es-CL"/>
              </a:p>
            </c:txPr>
            <c:showLegendKey val="0"/>
            <c:showVal val="1"/>
            <c:showCatName val="0"/>
            <c:showSerName val="0"/>
            <c:showPercent val="0"/>
            <c:showBubbleSize val="0"/>
            <c:showLeaderLines val="0"/>
          </c:dLbls>
          <c:cat>
            <c:strRef>
              <c:f>Hoja1!$A$2:$A$4</c:f>
              <c:strCache>
                <c:ptCount val="3"/>
                <c:pt idx="0">
                  <c:v>Tener una jubilación o pensión digna</c:v>
                </c:pt>
                <c:pt idx="1">
                  <c:v>Acceder a la atención en salud</c:v>
                </c:pt>
                <c:pt idx="2">
                  <c:v>Tener un trabajo y recibir un salario digno</c:v>
                </c:pt>
              </c:strCache>
            </c:strRef>
          </c:cat>
          <c:val>
            <c:numRef>
              <c:f>Hoja1!$E$2:$E$4</c:f>
              <c:numCache>
                <c:formatCode>####.0%</c:formatCode>
                <c:ptCount val="3"/>
                <c:pt idx="0">
                  <c:v>0.42290975811755649</c:v>
                </c:pt>
                <c:pt idx="1">
                  <c:v>0.27538058692177841</c:v>
                </c:pt>
                <c:pt idx="2">
                  <c:v>0.3010464196502961</c:v>
                </c:pt>
              </c:numCache>
            </c:numRef>
          </c:val>
        </c:ser>
        <c:ser>
          <c:idx val="4"/>
          <c:order val="4"/>
          <c:tx>
            <c:strRef>
              <c:f>Hoja1!$F$1</c:f>
              <c:strCache>
                <c:ptCount val="1"/>
                <c:pt idx="0">
                  <c:v>Metropolitana</c:v>
                </c:pt>
              </c:strCache>
            </c:strRef>
          </c:tx>
          <c:invertIfNegative val="0"/>
          <c:dLbls>
            <c:txPr>
              <a:bodyPr/>
              <a:lstStyle/>
              <a:p>
                <a:pPr>
                  <a:defRPr sz="1200"/>
                </a:pPr>
                <a:endParaRPr lang="es-CL"/>
              </a:p>
            </c:txPr>
            <c:showLegendKey val="0"/>
            <c:showVal val="1"/>
            <c:showCatName val="0"/>
            <c:showSerName val="0"/>
            <c:showPercent val="0"/>
            <c:showBubbleSize val="0"/>
            <c:showLeaderLines val="0"/>
          </c:dLbls>
          <c:cat>
            <c:strRef>
              <c:f>Hoja1!$A$2:$A$4</c:f>
              <c:strCache>
                <c:ptCount val="3"/>
                <c:pt idx="0">
                  <c:v>Tener una jubilación o pensión digna</c:v>
                </c:pt>
                <c:pt idx="1">
                  <c:v>Acceder a la atención en salud</c:v>
                </c:pt>
                <c:pt idx="2">
                  <c:v>Tener un trabajo y recibir un salario digno</c:v>
                </c:pt>
              </c:strCache>
            </c:strRef>
          </c:cat>
          <c:val>
            <c:numRef>
              <c:f>Hoja1!$F$2:$F$4</c:f>
              <c:numCache>
                <c:formatCode>####.0%</c:formatCode>
                <c:ptCount val="3"/>
                <c:pt idx="0">
                  <c:v>0.57937117008870465</c:v>
                </c:pt>
                <c:pt idx="1">
                  <c:v>0.42260141179125199</c:v>
                </c:pt>
                <c:pt idx="2">
                  <c:v>0.37799540001714621</c:v>
                </c:pt>
              </c:numCache>
            </c:numRef>
          </c:val>
        </c:ser>
        <c:dLbls>
          <c:showLegendKey val="0"/>
          <c:showVal val="0"/>
          <c:showCatName val="0"/>
          <c:showSerName val="0"/>
          <c:showPercent val="0"/>
          <c:showBubbleSize val="0"/>
        </c:dLbls>
        <c:gapWidth val="150"/>
        <c:axId val="160786944"/>
        <c:axId val="45851776"/>
      </c:barChart>
      <c:catAx>
        <c:axId val="160786944"/>
        <c:scaling>
          <c:orientation val="maxMin"/>
        </c:scaling>
        <c:delete val="0"/>
        <c:axPos val="l"/>
        <c:majorTickMark val="none"/>
        <c:minorTickMark val="none"/>
        <c:tickLblPos val="nextTo"/>
        <c:txPr>
          <a:bodyPr/>
          <a:lstStyle/>
          <a:p>
            <a:pPr>
              <a:defRPr sz="1600"/>
            </a:pPr>
            <a:endParaRPr lang="es-CL"/>
          </a:p>
        </c:txPr>
        <c:crossAx val="45851776"/>
        <c:crosses val="autoZero"/>
        <c:auto val="1"/>
        <c:lblAlgn val="ctr"/>
        <c:lblOffset val="100"/>
        <c:noMultiLvlLbl val="0"/>
      </c:catAx>
      <c:valAx>
        <c:axId val="45851776"/>
        <c:scaling>
          <c:orientation val="minMax"/>
        </c:scaling>
        <c:delete val="1"/>
        <c:axPos val="t"/>
        <c:numFmt formatCode="####.0%" sourceLinked="1"/>
        <c:majorTickMark val="none"/>
        <c:minorTickMark val="none"/>
        <c:tickLblPos val="none"/>
        <c:crossAx val="160786944"/>
        <c:crosses val="autoZero"/>
        <c:crossBetween val="between"/>
      </c:valAx>
    </c:plotArea>
    <c:legend>
      <c:legendPos val="r"/>
      <c:layout>
        <c:manualLayout>
          <c:xMode val="edge"/>
          <c:yMode val="edge"/>
          <c:x val="0.77154562190473719"/>
          <c:y val="0.57292246461692686"/>
          <c:w val="0.16811198432105171"/>
          <c:h val="0.34709957105552464"/>
        </c:manualLayout>
      </c:layout>
      <c:overlay val="0"/>
      <c:txPr>
        <a:bodyPr/>
        <a:lstStyle/>
        <a:p>
          <a:pPr>
            <a:defRPr sz="1400"/>
          </a:pPr>
          <a:endParaRPr lang="es-CL"/>
        </a:p>
      </c:txPr>
    </c:legend>
    <c:plotVisOnly val="1"/>
    <c:dispBlanksAs val="gap"/>
    <c:showDLblsOverMax val="0"/>
  </c:chart>
  <c:spPr>
    <a:ln>
      <a:noFill/>
    </a:ln>
  </c:spPr>
  <c:txPr>
    <a:bodyPr/>
    <a:lstStyle/>
    <a:p>
      <a:pPr>
        <a:defRPr sz="1100">
          <a:latin typeface="Calibri" pitchFamily="34" charset="0"/>
        </a:defRPr>
      </a:pPr>
      <a:endParaRPr lang="es-CL"/>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600" dirty="0" err="1"/>
              <a:t>Pensando</a:t>
            </a:r>
            <a:r>
              <a:rPr lang="en-US" sz="1600" dirty="0"/>
              <a:t> </a:t>
            </a:r>
            <a:r>
              <a:rPr lang="en-US" sz="1600" dirty="0" err="1"/>
              <a:t>en</a:t>
            </a:r>
            <a:r>
              <a:rPr lang="en-US" sz="1600" dirty="0"/>
              <a:t> el </a:t>
            </a:r>
            <a:r>
              <a:rPr lang="en-US" sz="1600" dirty="0" err="1"/>
              <a:t>último</a:t>
            </a:r>
            <a:r>
              <a:rPr lang="en-US" sz="1600" dirty="0"/>
              <a:t> </a:t>
            </a:r>
            <a:r>
              <a:rPr lang="en-US" sz="1600" dirty="0" err="1"/>
              <a:t>año</a:t>
            </a:r>
            <a:r>
              <a:rPr lang="en-US" sz="1600" dirty="0"/>
              <a:t>, ¿</a:t>
            </a:r>
            <a:r>
              <a:rPr lang="en-US" sz="1600" dirty="0" err="1"/>
              <a:t>cuál</a:t>
            </a:r>
            <a:r>
              <a:rPr lang="en-US" sz="1600" dirty="0"/>
              <a:t> o </a:t>
            </a:r>
            <a:r>
              <a:rPr lang="en-US" sz="1600" dirty="0" err="1"/>
              <a:t>cuáles</a:t>
            </a:r>
            <a:r>
              <a:rPr lang="en-US" sz="1600" dirty="0"/>
              <a:t> de </a:t>
            </a:r>
            <a:r>
              <a:rPr lang="en-US" sz="1600" dirty="0" err="1"/>
              <a:t>los</a:t>
            </a:r>
            <a:r>
              <a:rPr lang="en-US" sz="1600" dirty="0"/>
              <a:t> </a:t>
            </a:r>
            <a:r>
              <a:rPr lang="en-US" sz="1600" dirty="0" err="1"/>
              <a:t>siguientes</a:t>
            </a:r>
            <a:r>
              <a:rPr lang="en-US" sz="1600" dirty="0"/>
              <a:t> derechos  </a:t>
            </a:r>
            <a:r>
              <a:rPr lang="en-US" sz="1600" dirty="0" err="1"/>
              <a:t>siente</a:t>
            </a:r>
            <a:r>
              <a:rPr lang="en-US" sz="1600" dirty="0"/>
              <a:t> </a:t>
            </a:r>
            <a:r>
              <a:rPr lang="en-US" sz="1600" dirty="0" err="1"/>
              <a:t>Ud</a:t>
            </a:r>
            <a:r>
              <a:rPr lang="en-US" sz="1600" dirty="0"/>
              <a:t>. que le </a:t>
            </a:r>
            <a:r>
              <a:rPr lang="en-US" sz="1600" dirty="0" err="1"/>
              <a:t>han</a:t>
            </a:r>
            <a:r>
              <a:rPr lang="en-US" sz="1600" dirty="0"/>
              <a:t> </a:t>
            </a:r>
            <a:r>
              <a:rPr lang="en-US" sz="1600" dirty="0" err="1"/>
              <a:t>sido</a:t>
            </a:r>
            <a:r>
              <a:rPr lang="en-US" sz="1600" dirty="0"/>
              <a:t> </a:t>
            </a:r>
            <a:r>
              <a:rPr lang="en-US" sz="1600" dirty="0" err="1"/>
              <a:t>pasados</a:t>
            </a:r>
            <a:r>
              <a:rPr lang="en-US" sz="1600" dirty="0"/>
              <a:t> a </a:t>
            </a:r>
            <a:r>
              <a:rPr lang="en-US" sz="1600" dirty="0" err="1"/>
              <a:t>llevar</a:t>
            </a:r>
            <a:r>
              <a:rPr lang="en-US" sz="1600" dirty="0"/>
              <a:t> o </a:t>
            </a:r>
            <a:r>
              <a:rPr lang="en-US" sz="1600" dirty="0" err="1"/>
              <a:t>vulnerados</a:t>
            </a:r>
            <a:r>
              <a:rPr lang="en-US" sz="1600" dirty="0"/>
              <a:t>? (</a:t>
            </a:r>
            <a:r>
              <a:rPr lang="en-US" sz="1600" dirty="0" err="1"/>
              <a:t>Respuesta</a:t>
            </a:r>
            <a:r>
              <a:rPr lang="en-US" sz="1600" dirty="0"/>
              <a:t> </a:t>
            </a:r>
            <a:r>
              <a:rPr lang="en-US" sz="1600" dirty="0" err="1"/>
              <a:t>múltiple</a:t>
            </a:r>
            <a:r>
              <a:rPr lang="en-US" sz="1600" dirty="0"/>
              <a:t>)</a:t>
            </a:r>
            <a:endParaRPr lang="es-CL" sz="1600" dirty="0"/>
          </a:p>
        </c:rich>
      </c:tx>
      <c:layout>
        <c:manualLayout>
          <c:xMode val="edge"/>
          <c:yMode val="edge"/>
          <c:x val="0.11162719208223569"/>
          <c:y val="0"/>
        </c:manualLayout>
      </c:layout>
      <c:overlay val="0"/>
    </c:title>
    <c:autoTitleDeleted val="0"/>
    <c:plotArea>
      <c:layout>
        <c:manualLayout>
          <c:layoutTarget val="inner"/>
          <c:xMode val="edge"/>
          <c:yMode val="edge"/>
          <c:x val="0.53493529454651512"/>
          <c:y val="0.10393994398368427"/>
          <c:w val="0.43960174249052203"/>
          <c:h val="0.87390628135738768"/>
        </c:manualLayout>
      </c:layout>
      <c:barChart>
        <c:barDir val="bar"/>
        <c:grouping val="clustered"/>
        <c:varyColors val="0"/>
        <c:ser>
          <c:idx val="0"/>
          <c:order val="0"/>
          <c:tx>
            <c:strRef>
              <c:f>Hoja1!$B$1</c:f>
              <c:strCache>
                <c:ptCount val="1"/>
                <c:pt idx="0">
                  <c:v>Columna1</c:v>
                </c:pt>
              </c:strCache>
            </c:strRef>
          </c:tx>
          <c:spPr>
            <a:solidFill>
              <a:srgbClr val="FF5050"/>
            </a:solidFill>
          </c:spPr>
          <c:invertIfNegative val="0"/>
          <c:dLbls>
            <c:dLbl>
              <c:idx val="4"/>
              <c:layout>
                <c:manualLayout>
                  <c:x val="-2.3148148148148147E-3"/>
                  <c:y val="-7.0175438596491238E-3"/>
                </c:manualLayout>
              </c:layout>
              <c:showLegendKey val="0"/>
              <c:showVal val="1"/>
              <c:showCatName val="0"/>
              <c:showSerName val="0"/>
              <c:showPercent val="0"/>
              <c:showBubbleSize val="0"/>
            </c:dLbl>
            <c:dLbl>
              <c:idx val="5"/>
              <c:layout>
                <c:manualLayout>
                  <c:x val="0"/>
                  <c:y val="-4.6783625730994153E-3"/>
                </c:manualLayout>
              </c:layout>
              <c:showLegendKey val="0"/>
              <c:showVal val="1"/>
              <c:showCatName val="0"/>
              <c:showSerName val="0"/>
              <c:showPercent val="0"/>
              <c:showBubbleSize val="0"/>
            </c:dLbl>
            <c:dLbl>
              <c:idx val="6"/>
              <c:layout>
                <c:manualLayout>
                  <c:x val="-4.6296907990180415E-3"/>
                  <c:y val="-1.8943341199784713E-3"/>
                </c:manualLayout>
              </c:layout>
              <c:showLegendKey val="0"/>
              <c:showVal val="1"/>
              <c:showCatName val="0"/>
              <c:showSerName val="0"/>
              <c:showPercent val="0"/>
              <c:showBubbleSize val="0"/>
            </c:dLbl>
            <c:dLbl>
              <c:idx val="7"/>
              <c:layout>
                <c:manualLayout>
                  <c:x val="6.9444444444444458E-3"/>
                  <c:y val="2.3391812865497076E-3"/>
                </c:manualLayout>
              </c:layout>
              <c:showLegendKey val="0"/>
              <c:showVal val="1"/>
              <c:showCatName val="0"/>
              <c:showSerName val="0"/>
              <c:showPercent val="0"/>
              <c:showBubbleSize val="0"/>
            </c:dLbl>
            <c:dLbl>
              <c:idx val="11"/>
              <c:layout>
                <c:manualLayout>
                  <c:x val="-6.9444444444444458E-3"/>
                  <c:y val="0"/>
                </c:manualLayout>
              </c:layout>
              <c:showLegendKey val="0"/>
              <c:showVal val="1"/>
              <c:showCatName val="0"/>
              <c:showSerName val="0"/>
              <c:showPercent val="0"/>
              <c:showBubbleSize val="0"/>
            </c:dLbl>
            <c:dLbl>
              <c:idx val="12"/>
              <c:layout>
                <c:manualLayout>
                  <c:x val="6.9444444444444458E-3"/>
                  <c:y val="0"/>
                </c:manualLayout>
              </c:layout>
              <c:showLegendKey val="0"/>
              <c:showVal val="1"/>
              <c:showCatName val="0"/>
              <c:showSerName val="0"/>
              <c:showPercent val="0"/>
              <c:showBubbleSize val="0"/>
            </c:dLbl>
            <c:dLbl>
              <c:idx val="21"/>
              <c:layout>
                <c:manualLayout>
                  <c:x val="0"/>
                  <c:y val="-4.6783625730994153E-3"/>
                </c:manualLayout>
              </c:layout>
              <c:showLegendKey val="0"/>
              <c:showVal val="1"/>
              <c:showCatName val="0"/>
              <c:showSerName val="0"/>
              <c:showPercent val="0"/>
              <c:showBubbleSize val="0"/>
            </c:dLbl>
            <c:dLbl>
              <c:idx val="22"/>
              <c:layout>
                <c:manualLayout>
                  <c:x val="0"/>
                  <c:y val="7.0175438596491238E-3"/>
                </c:manualLayout>
              </c:layout>
              <c:showLegendKey val="0"/>
              <c:showVal val="1"/>
              <c:showCatName val="0"/>
              <c:showSerName val="0"/>
              <c:showPercent val="0"/>
              <c:showBubbleSize val="0"/>
            </c:dLbl>
            <c:dLbl>
              <c:idx val="23"/>
              <c:layout>
                <c:manualLayout>
                  <c:x val="0"/>
                  <c:y val="4.1594722229871899E-4"/>
                </c:manualLayout>
              </c:layout>
              <c:showLegendKey val="0"/>
              <c:showVal val="1"/>
              <c:showCatName val="0"/>
              <c:showSerName val="0"/>
              <c:showPercent val="0"/>
              <c:showBubbleSize val="0"/>
            </c:dLbl>
            <c:txPr>
              <a:bodyPr/>
              <a:lstStyle/>
              <a:p>
                <a:pPr>
                  <a:defRPr sz="1200"/>
                </a:pPr>
                <a:endParaRPr lang="es-CL"/>
              </a:p>
            </c:txPr>
            <c:showLegendKey val="0"/>
            <c:showVal val="1"/>
            <c:showCatName val="0"/>
            <c:showSerName val="0"/>
            <c:showPercent val="0"/>
            <c:showBubbleSize val="0"/>
            <c:showLeaderLines val="0"/>
          </c:dLbls>
          <c:cat>
            <c:strRef>
              <c:f>Hoja1!$A$2:$A$25</c:f>
              <c:strCache>
                <c:ptCount val="24"/>
                <c:pt idx="0">
                  <c:v>Acceder a la atención en salud</c:v>
                </c:pt>
                <c:pt idx="1">
                  <c:v>Vivir en un medio ambiente libre de contaminación</c:v>
                </c:pt>
                <c:pt idx="2">
                  <c:v>Tener un trabajo y recibir un salario digno</c:v>
                </c:pt>
                <c:pt idx="3">
                  <c:v>Tener una jubilación o pensión digna</c:v>
                </c:pt>
                <c:pt idx="4">
                  <c:v>Ser tratado con dignidad y respeto, independiente del sexo, raza u otra condición</c:v>
                </c:pt>
                <c:pt idx="5">
                  <c:v>Acceder a educación</c:v>
                </c:pt>
                <c:pt idx="6">
                  <c:v>Tener acceso a una vivienda</c:v>
                </c:pt>
                <c:pt idx="7">
                  <c:v>Poder expresarse libremente</c:v>
                </c:pt>
                <c:pt idx="8">
                  <c:v>Poder participar en las decisiones del gobierno</c:v>
                </c:pt>
                <c:pt idx="9">
                  <c:v>Ser protegido si su vida corre peligro</c:v>
                </c:pt>
                <c:pt idx="10">
                  <c:v>Que se respete su vida privada</c:v>
                </c:pt>
                <c:pt idx="11">
                  <c:v>Acceder a un juicio justo</c:v>
                </c:pt>
                <c:pt idx="12">
                  <c:v>Recibir atención judicial en caso de ser víctima de delito</c:v>
                </c:pt>
                <c:pt idx="13">
                  <c:v>Que se respete la propiedad privada</c:v>
                </c:pt>
                <c:pt idx="14">
                  <c:v>Poder manifestarse públicamente</c:v>
                </c:pt>
                <c:pt idx="15">
                  <c:v>Acceder a información pública</c:v>
                </c:pt>
                <c:pt idx="16">
                  <c:v>No ser arrestado arbitrariamente</c:v>
                </c:pt>
                <c:pt idx="17">
                  <c:v>Poder unirse a sindicatos</c:v>
                </c:pt>
                <c:pt idx="18">
                  <c:v>Acceder a la cultura y las artes</c:v>
                </c:pt>
                <c:pt idx="19">
                  <c:v>Decidir sobre su salud sexual y reproductiva</c:v>
                </c:pt>
                <c:pt idx="20">
                  <c:v>Poder expresar cualquier fe o creencia religiosa</c:v>
                </c:pt>
                <c:pt idx="21">
                  <c:v>Acceder a agua potable</c:v>
                </c:pt>
                <c:pt idx="22">
                  <c:v>Poder construir una familia</c:v>
                </c:pt>
                <c:pt idx="23">
                  <c:v>Ninguno</c:v>
                </c:pt>
              </c:strCache>
            </c:strRef>
          </c:cat>
          <c:val>
            <c:numRef>
              <c:f>Hoja1!$B$2:$B$25</c:f>
              <c:numCache>
                <c:formatCode>####.0%</c:formatCode>
                <c:ptCount val="24"/>
                <c:pt idx="0">
                  <c:v>0.24064739269779747</c:v>
                </c:pt>
                <c:pt idx="1">
                  <c:v>0.20324878116978759</c:v>
                </c:pt>
                <c:pt idx="2">
                  <c:v>0.19146462657058247</c:v>
                </c:pt>
                <c:pt idx="3">
                  <c:v>0.1742227153151914</c:v>
                </c:pt>
                <c:pt idx="4">
                  <c:v>0.15468616103309771</c:v>
                </c:pt>
                <c:pt idx="5">
                  <c:v>0.14695825473392146</c:v>
                </c:pt>
                <c:pt idx="6">
                  <c:v>0.13279974971482292</c:v>
                </c:pt>
                <c:pt idx="7">
                  <c:v>0.12690622916363181</c:v>
                </c:pt>
                <c:pt idx="8">
                  <c:v>0.10714437156372422</c:v>
                </c:pt>
                <c:pt idx="9">
                  <c:v>0.10058632333999772</c:v>
                </c:pt>
                <c:pt idx="10">
                  <c:v>0.10015740545449961</c:v>
                </c:pt>
                <c:pt idx="11">
                  <c:v>8.8632433970556077E-2</c:v>
                </c:pt>
                <c:pt idx="12">
                  <c:v>7.9202380939460831E-2</c:v>
                </c:pt>
                <c:pt idx="13">
                  <c:v>7.6155186673335026E-2</c:v>
                </c:pt>
                <c:pt idx="14">
                  <c:v>7.2123793860611171E-2</c:v>
                </c:pt>
                <c:pt idx="15">
                  <c:v>6.7847394389562596E-2</c:v>
                </c:pt>
                <c:pt idx="16">
                  <c:v>5.7766686531875507E-2</c:v>
                </c:pt>
                <c:pt idx="17">
                  <c:v>5.753878694468046E-2</c:v>
                </c:pt>
                <c:pt idx="18">
                  <c:v>4.2349943560310119E-2</c:v>
                </c:pt>
                <c:pt idx="19">
                  <c:v>4.1872139696734402E-2</c:v>
                </c:pt>
                <c:pt idx="20">
                  <c:v>4.1105801192998045E-2</c:v>
                </c:pt>
                <c:pt idx="21">
                  <c:v>3.6164497506535345E-2</c:v>
                </c:pt>
                <c:pt idx="22">
                  <c:v>2.3000793511377585E-2</c:v>
                </c:pt>
                <c:pt idx="23">
                  <c:v>0.32394436357338036</c:v>
                </c:pt>
              </c:numCache>
            </c:numRef>
          </c:val>
        </c:ser>
        <c:dLbls>
          <c:showLegendKey val="0"/>
          <c:showVal val="0"/>
          <c:showCatName val="0"/>
          <c:showSerName val="0"/>
          <c:showPercent val="0"/>
          <c:showBubbleSize val="0"/>
        </c:dLbls>
        <c:gapWidth val="70"/>
        <c:axId val="160856064"/>
        <c:axId val="159246016"/>
      </c:barChart>
      <c:catAx>
        <c:axId val="160856064"/>
        <c:scaling>
          <c:orientation val="maxMin"/>
        </c:scaling>
        <c:delete val="0"/>
        <c:axPos val="l"/>
        <c:majorTickMark val="out"/>
        <c:minorTickMark val="none"/>
        <c:tickLblPos val="nextTo"/>
        <c:txPr>
          <a:bodyPr/>
          <a:lstStyle/>
          <a:p>
            <a:pPr>
              <a:defRPr sz="1400"/>
            </a:pPr>
            <a:endParaRPr lang="es-CL"/>
          </a:p>
        </c:txPr>
        <c:crossAx val="159246016"/>
        <c:crosses val="autoZero"/>
        <c:auto val="1"/>
        <c:lblAlgn val="ctr"/>
        <c:lblOffset val="100"/>
        <c:noMultiLvlLbl val="0"/>
      </c:catAx>
      <c:valAx>
        <c:axId val="159246016"/>
        <c:scaling>
          <c:orientation val="minMax"/>
        </c:scaling>
        <c:delete val="1"/>
        <c:axPos val="t"/>
        <c:numFmt formatCode="####.0%" sourceLinked="1"/>
        <c:majorTickMark val="out"/>
        <c:minorTickMark val="none"/>
        <c:tickLblPos val="none"/>
        <c:crossAx val="160856064"/>
        <c:crosses val="autoZero"/>
        <c:crossBetween val="between"/>
      </c:valAx>
    </c:plotArea>
    <c:plotVisOnly val="1"/>
    <c:dispBlanksAs val="gap"/>
    <c:showDLblsOverMax val="0"/>
  </c:chart>
  <c:spPr>
    <a:ln>
      <a:noFill/>
    </a:ln>
  </c:spPr>
  <c:txPr>
    <a:bodyPr/>
    <a:lstStyle/>
    <a:p>
      <a:pPr>
        <a:defRPr sz="1100">
          <a:latin typeface="Calibri" panose="020F0502020204030204" pitchFamily="34" charset="0"/>
        </a:defRPr>
      </a:pPr>
      <a:endParaRPr lang="es-CL"/>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r>
              <a:rPr lang="en-US" dirty="0"/>
              <a:t>¿A </a:t>
            </a:r>
            <a:r>
              <a:rPr lang="en-US" dirty="0" err="1"/>
              <a:t>cuáles</a:t>
            </a:r>
            <a:r>
              <a:rPr lang="en-US" dirty="0"/>
              <a:t> </a:t>
            </a:r>
            <a:r>
              <a:rPr lang="en-US" dirty="0" err="1"/>
              <a:t>grupos</a:t>
            </a:r>
            <a:r>
              <a:rPr lang="en-US" dirty="0"/>
              <a:t> </a:t>
            </a:r>
            <a:r>
              <a:rPr lang="en-US" dirty="0" err="1"/>
              <a:t>considera</a:t>
            </a:r>
            <a:r>
              <a:rPr lang="en-US" dirty="0"/>
              <a:t> </a:t>
            </a:r>
            <a:r>
              <a:rPr lang="en-US" dirty="0" err="1"/>
              <a:t>ud</a:t>
            </a:r>
            <a:r>
              <a:rPr lang="en-US" dirty="0"/>
              <a:t>. que no se le </a:t>
            </a:r>
            <a:r>
              <a:rPr lang="en-US" dirty="0" err="1"/>
              <a:t>respetan</a:t>
            </a:r>
            <a:r>
              <a:rPr lang="en-US" dirty="0"/>
              <a:t> </a:t>
            </a:r>
            <a:r>
              <a:rPr lang="en-US" dirty="0" err="1"/>
              <a:t>sus</a:t>
            </a:r>
            <a:r>
              <a:rPr lang="en-US" dirty="0"/>
              <a:t> </a:t>
            </a:r>
            <a:r>
              <a:rPr lang="en-US" dirty="0" smtClean="0"/>
              <a:t>derechos </a:t>
            </a:r>
            <a:r>
              <a:rPr lang="en-US" dirty="0" err="1" smtClean="0"/>
              <a:t>humanos</a:t>
            </a:r>
            <a:r>
              <a:rPr lang="en-US" dirty="0"/>
              <a:t>? (</a:t>
            </a:r>
            <a:r>
              <a:rPr lang="en-US" dirty="0" err="1"/>
              <a:t>Muestra</a:t>
            </a:r>
            <a:r>
              <a:rPr lang="en-US" dirty="0"/>
              <a:t> Total)</a:t>
            </a:r>
          </a:p>
        </c:rich>
      </c:tx>
      <c:layout>
        <c:manualLayout>
          <c:xMode val="edge"/>
          <c:yMode val="edge"/>
          <c:x val="0.15077724435492978"/>
          <c:y val="1.241208109226314E-2"/>
        </c:manualLayout>
      </c:layout>
      <c:overlay val="0"/>
    </c:title>
    <c:autoTitleDeleted val="0"/>
    <c:plotArea>
      <c:layout>
        <c:manualLayout>
          <c:layoutTarget val="inner"/>
          <c:xMode val="edge"/>
          <c:yMode val="edge"/>
          <c:x val="0.46880437674529102"/>
          <c:y val="9.4869673148531244E-2"/>
          <c:w val="0.50691860316595272"/>
          <c:h val="0.8813333376770186"/>
        </c:manualLayout>
      </c:layout>
      <c:barChart>
        <c:barDir val="bar"/>
        <c:grouping val="clustered"/>
        <c:varyColors val="0"/>
        <c:ser>
          <c:idx val="0"/>
          <c:order val="0"/>
          <c:tx>
            <c:strRef>
              <c:f>Hoja1!$B$1</c:f>
              <c:strCache>
                <c:ptCount val="1"/>
                <c:pt idx="0">
                  <c:v>Serie 1</c:v>
                </c:pt>
              </c:strCache>
            </c:strRef>
          </c:tx>
          <c:spPr>
            <a:solidFill>
              <a:srgbClr val="CCCC00"/>
            </a:solidFill>
          </c:spPr>
          <c:invertIfNegative val="0"/>
          <c:dLbls>
            <c:showLegendKey val="0"/>
            <c:showVal val="1"/>
            <c:showCatName val="0"/>
            <c:showSerName val="0"/>
            <c:showPercent val="0"/>
            <c:showBubbleSize val="0"/>
            <c:showLeaderLines val="0"/>
          </c:dLbls>
          <c:cat>
            <c:strRef>
              <c:f>Hoja1!$A$2:$A$25</c:f>
              <c:strCache>
                <c:ptCount val="24"/>
                <c:pt idx="0">
                  <c:v>Pueblos indígenas</c:v>
                </c:pt>
                <c:pt idx="1">
                  <c:v>Personas pobres</c:v>
                </c:pt>
                <c:pt idx="2">
                  <c:v>Personas adultas mayores</c:v>
                </c:pt>
                <c:pt idx="3">
                  <c:v>Homosexuales y lesbianas</c:v>
                </c:pt>
                <c:pt idx="4">
                  <c:v>Personas en situación de calle</c:v>
                </c:pt>
                <c:pt idx="5">
                  <c:v>Personas con discapacidad</c:v>
                </c:pt>
                <c:pt idx="6">
                  <c:v>Personas con VIH/SIDA</c:v>
                </c:pt>
                <c:pt idx="7">
                  <c:v>Mujeres</c:v>
                </c:pt>
                <c:pt idx="8">
                  <c:v>Personas transexuales</c:v>
                </c:pt>
                <c:pt idx="9">
                  <c:v>Inmigrantes latinoamericanos </c:v>
                </c:pt>
                <c:pt idx="10">
                  <c:v>Trabajadoras sexuales</c:v>
                </c:pt>
                <c:pt idx="11">
                  <c:v>Personas privadas de libertad</c:v>
                </c:pt>
                <c:pt idx="12">
                  <c:v>Adictos a las drogas</c:v>
                </c:pt>
                <c:pt idx="13">
                  <c:v>Niños y niñas</c:v>
                </c:pt>
                <c:pt idx="14">
                  <c:v>Personas de clase media</c:v>
                </c:pt>
                <c:pt idx="15">
                  <c:v>Personas con ideas políticas, diferentes a la suya</c:v>
                </c:pt>
                <c:pt idx="16">
                  <c:v>Personas de una religión distinta a la suya</c:v>
                </c:pt>
                <c:pt idx="17">
                  <c:v>Jóvenes</c:v>
                </c:pt>
                <c:pt idx="18">
                  <c:v>Personas uniformadas </c:v>
                </c:pt>
                <c:pt idx="19">
                  <c:v>Inmigrantes europeos o norteamericanos</c:v>
                </c:pt>
                <c:pt idx="20">
                  <c:v>Personas ricas</c:v>
                </c:pt>
                <c:pt idx="21">
                  <c:v>Políticos</c:v>
                </c:pt>
                <c:pt idx="22">
                  <c:v>Grandes empresarios</c:v>
                </c:pt>
                <c:pt idx="23">
                  <c:v>No se le respeta a ningun grupo</c:v>
                </c:pt>
              </c:strCache>
            </c:strRef>
          </c:cat>
          <c:val>
            <c:numRef>
              <c:f>Hoja1!$B$2:$B$25</c:f>
              <c:numCache>
                <c:formatCode>####.0%</c:formatCode>
                <c:ptCount val="24"/>
                <c:pt idx="0">
                  <c:v>0.72371483159443351</c:v>
                </c:pt>
                <c:pt idx="1">
                  <c:v>0.60844787420930191</c:v>
                </c:pt>
                <c:pt idx="2">
                  <c:v>0.53628492281620488</c:v>
                </c:pt>
                <c:pt idx="3">
                  <c:v>0.49451129951555733</c:v>
                </c:pt>
                <c:pt idx="4">
                  <c:v>0.46529987316632754</c:v>
                </c:pt>
                <c:pt idx="5">
                  <c:v>0.44368740130312034</c:v>
                </c:pt>
                <c:pt idx="6">
                  <c:v>0.41115231214629383</c:v>
                </c:pt>
                <c:pt idx="7">
                  <c:v>0.34605982054269141</c:v>
                </c:pt>
                <c:pt idx="8">
                  <c:v>0.32054637915182838</c:v>
                </c:pt>
                <c:pt idx="9">
                  <c:v>0.31159007032612068</c:v>
                </c:pt>
                <c:pt idx="10">
                  <c:v>0.28322823638265487</c:v>
                </c:pt>
                <c:pt idx="11">
                  <c:v>0.26923875881119314</c:v>
                </c:pt>
                <c:pt idx="12">
                  <c:v>0.26502981081482635</c:v>
                </c:pt>
                <c:pt idx="13">
                  <c:v>0.21395918181480342</c:v>
                </c:pt>
                <c:pt idx="14">
                  <c:v>0.14569948678193526</c:v>
                </c:pt>
                <c:pt idx="15">
                  <c:v>0.13100799259174423</c:v>
                </c:pt>
                <c:pt idx="16">
                  <c:v>0.12980247296570918</c:v>
                </c:pt>
                <c:pt idx="17">
                  <c:v>0.1280019369375931</c:v>
                </c:pt>
                <c:pt idx="18">
                  <c:v>7.3810841655916434E-2</c:v>
                </c:pt>
                <c:pt idx="19">
                  <c:v>3.7585821085343391E-2</c:v>
                </c:pt>
                <c:pt idx="20">
                  <c:v>2.1271280771583599E-2</c:v>
                </c:pt>
                <c:pt idx="21">
                  <c:v>2.0743795284072938E-2</c:v>
                </c:pt>
                <c:pt idx="22">
                  <c:v>1.3852701721597433E-2</c:v>
                </c:pt>
                <c:pt idx="23">
                  <c:v>0</c:v>
                </c:pt>
              </c:numCache>
            </c:numRef>
          </c:val>
        </c:ser>
        <c:dLbls>
          <c:showLegendKey val="0"/>
          <c:showVal val="0"/>
          <c:showCatName val="0"/>
          <c:showSerName val="0"/>
          <c:showPercent val="0"/>
          <c:showBubbleSize val="0"/>
        </c:dLbls>
        <c:gapWidth val="70"/>
        <c:axId val="160864768"/>
        <c:axId val="159248320"/>
      </c:barChart>
      <c:catAx>
        <c:axId val="160864768"/>
        <c:scaling>
          <c:orientation val="maxMin"/>
        </c:scaling>
        <c:delete val="0"/>
        <c:axPos val="l"/>
        <c:majorTickMark val="out"/>
        <c:minorTickMark val="none"/>
        <c:tickLblPos val="nextTo"/>
        <c:crossAx val="159248320"/>
        <c:crosses val="autoZero"/>
        <c:auto val="1"/>
        <c:lblAlgn val="ctr"/>
        <c:lblOffset val="100"/>
        <c:noMultiLvlLbl val="0"/>
      </c:catAx>
      <c:valAx>
        <c:axId val="159248320"/>
        <c:scaling>
          <c:orientation val="minMax"/>
        </c:scaling>
        <c:delete val="1"/>
        <c:axPos val="t"/>
        <c:numFmt formatCode="####.0%" sourceLinked="1"/>
        <c:majorTickMark val="out"/>
        <c:minorTickMark val="none"/>
        <c:tickLblPos val="none"/>
        <c:crossAx val="160864768"/>
        <c:crosses val="autoZero"/>
        <c:crossBetween val="between"/>
      </c:valAx>
    </c:plotArea>
    <c:plotVisOnly val="1"/>
    <c:dispBlanksAs val="gap"/>
    <c:showDLblsOverMax val="0"/>
  </c:chart>
  <c:spPr>
    <a:ln>
      <a:noFill/>
    </a:ln>
  </c:spPr>
  <c:txPr>
    <a:bodyPr/>
    <a:lstStyle/>
    <a:p>
      <a:pPr>
        <a:defRPr sz="1400">
          <a:latin typeface="Calibri" panose="020F0502020204030204" pitchFamily="34" charset="0"/>
        </a:defRPr>
      </a:pPr>
      <a:endParaRPr lang="es-CL"/>
    </a:p>
  </c:txPr>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CL" sz="1800" dirty="0"/>
              <a:t>¿Cuán de acuerdo está con?:  </a:t>
            </a:r>
          </a:p>
          <a:p>
            <a:pPr>
              <a:defRPr/>
            </a:pPr>
            <a:r>
              <a:rPr lang="es-CL" sz="1800" dirty="0"/>
              <a:t>(Muestra Total)</a:t>
            </a:r>
          </a:p>
        </c:rich>
      </c:tx>
      <c:layout>
        <c:manualLayout>
          <c:xMode val="edge"/>
          <c:yMode val="edge"/>
          <c:x val="0.35592592592592615"/>
          <c:y val="5.1254781110131347E-7"/>
        </c:manualLayout>
      </c:layout>
      <c:overlay val="0"/>
    </c:title>
    <c:autoTitleDeleted val="0"/>
    <c:plotArea>
      <c:layout>
        <c:manualLayout>
          <c:layoutTarget val="inner"/>
          <c:xMode val="edge"/>
          <c:yMode val="edge"/>
          <c:x val="0.51009714931466865"/>
          <c:y val="0.1626526911963507"/>
          <c:w val="0.46443988772236822"/>
          <c:h val="0.72316370136401786"/>
        </c:manualLayout>
      </c:layout>
      <c:barChart>
        <c:barDir val="bar"/>
        <c:grouping val="percentStacked"/>
        <c:varyColors val="0"/>
        <c:ser>
          <c:idx val="0"/>
          <c:order val="0"/>
          <c:tx>
            <c:strRef>
              <c:f>Hoja1!$A$2</c:f>
              <c:strCache>
                <c:ptCount val="1"/>
                <c:pt idx="0">
                  <c:v>En desacuerdo</c:v>
                </c:pt>
              </c:strCache>
            </c:strRef>
          </c:tx>
          <c:spPr>
            <a:solidFill>
              <a:srgbClr val="FF7C80"/>
            </a:solidFill>
          </c:spPr>
          <c:invertIfNegative val="0"/>
          <c:dLbls>
            <c:dLbl>
              <c:idx val="0"/>
              <c:layout/>
              <c:tx>
                <c:rich>
                  <a:bodyPr/>
                  <a:lstStyle/>
                  <a:p>
                    <a:r>
                      <a:rPr lang="en-US" sz="1400" smtClean="0"/>
                      <a:t>8,4</a:t>
                    </a:r>
                    <a:endParaRPr lang="en-US"/>
                  </a:p>
                </c:rich>
              </c:tx>
              <c:showLegendKey val="0"/>
              <c:showVal val="1"/>
              <c:showCatName val="0"/>
              <c:showSerName val="0"/>
              <c:showPercent val="0"/>
              <c:showBubbleSize val="0"/>
            </c:dLbl>
            <c:dLbl>
              <c:idx val="1"/>
              <c:layout/>
              <c:tx>
                <c:rich>
                  <a:bodyPr/>
                  <a:lstStyle/>
                  <a:p>
                    <a:r>
                      <a:rPr lang="en-US" sz="1400" smtClean="0"/>
                      <a:t>30,7</a:t>
                    </a:r>
                    <a:endParaRPr lang="en-US"/>
                  </a:p>
                </c:rich>
              </c:tx>
              <c:showLegendKey val="0"/>
              <c:showVal val="1"/>
              <c:showCatName val="0"/>
              <c:showSerName val="0"/>
              <c:showPercent val="0"/>
              <c:showBubbleSize val="0"/>
            </c:dLbl>
            <c:dLbl>
              <c:idx val="2"/>
              <c:layout/>
              <c:tx>
                <c:rich>
                  <a:bodyPr/>
                  <a:lstStyle/>
                  <a:p>
                    <a:r>
                      <a:rPr lang="en-US" sz="1400" smtClean="0"/>
                      <a:t>36,5</a:t>
                    </a:r>
                    <a:endParaRPr lang="en-US"/>
                  </a:p>
                </c:rich>
              </c:tx>
              <c:showLegendKey val="0"/>
              <c:showVal val="1"/>
              <c:showCatName val="0"/>
              <c:showSerName val="0"/>
              <c:showPercent val="0"/>
              <c:showBubbleSize val="0"/>
            </c:dLbl>
            <c:dLbl>
              <c:idx val="3"/>
              <c:layout/>
              <c:tx>
                <c:rich>
                  <a:bodyPr/>
                  <a:lstStyle/>
                  <a:p>
                    <a:r>
                      <a:rPr lang="en-US" sz="1400" smtClean="0"/>
                      <a:t>51,6</a:t>
                    </a:r>
                    <a:endParaRPr lang="en-US" dirty="0"/>
                  </a:p>
                </c:rich>
              </c:tx>
              <c:showLegendKey val="0"/>
              <c:showVal val="1"/>
              <c:showCatName val="0"/>
              <c:showSerName val="0"/>
              <c:showPercent val="0"/>
              <c:showBubbleSize val="0"/>
            </c:dLbl>
            <c:dLbl>
              <c:idx val="4"/>
              <c:layout/>
              <c:tx>
                <c:rich>
                  <a:bodyPr/>
                  <a:lstStyle/>
                  <a:p>
                    <a:r>
                      <a:rPr lang="en-US" sz="1400" smtClean="0"/>
                      <a:t>48,8</a:t>
                    </a:r>
                    <a:endParaRPr lang="en-US"/>
                  </a:p>
                </c:rich>
              </c:tx>
              <c:showLegendKey val="0"/>
              <c:showVal val="1"/>
              <c:showCatName val="0"/>
              <c:showSerName val="0"/>
              <c:showPercent val="0"/>
              <c:showBubbleSize val="0"/>
            </c:dLbl>
            <c:dLbl>
              <c:idx val="5"/>
              <c:layout/>
              <c:tx>
                <c:rich>
                  <a:bodyPr/>
                  <a:lstStyle/>
                  <a:p>
                    <a:r>
                      <a:rPr lang="en-US" sz="1400" smtClean="0"/>
                      <a:t>66,2</a:t>
                    </a:r>
                    <a:endParaRPr lang="en-US"/>
                  </a:p>
                </c:rich>
              </c:tx>
              <c:showLegendKey val="0"/>
              <c:showVal val="1"/>
              <c:showCatName val="0"/>
              <c:showSerName val="0"/>
              <c:showPercent val="0"/>
              <c:showBubbleSize val="0"/>
            </c:dLbl>
            <c:txPr>
              <a:bodyPr/>
              <a:lstStyle/>
              <a:p>
                <a:pPr>
                  <a:defRPr sz="1400"/>
                </a:pPr>
                <a:endParaRPr lang="es-CL"/>
              </a:p>
            </c:txPr>
            <c:showLegendKey val="0"/>
            <c:showVal val="1"/>
            <c:showCatName val="0"/>
            <c:showSerName val="0"/>
            <c:showPercent val="0"/>
            <c:showBubbleSize val="0"/>
            <c:showLeaderLines val="0"/>
          </c:dLbls>
          <c:cat>
            <c:strRef>
              <c:f>Hoja1!$B$1:$G$1</c:f>
              <c:strCache>
                <c:ptCount val="6"/>
                <c:pt idx="0">
                  <c:v>Las personas con discapacidad, independientemente de sus características, deben tomar sus propias decisiones</c:v>
                </c:pt>
                <c:pt idx="1">
                  <c:v>Contratar personas con antecedentes penales es peligroso</c:v>
                </c:pt>
                <c:pt idx="2">
                  <c:v>No se debería permitir el ingreso a cualquier inmigrante a nuestro país</c:v>
                </c:pt>
                <c:pt idx="3">
                  <c:v>Está bien preguntar el lugar donde se vive, para saber a quién se contrata</c:v>
                </c:pt>
                <c:pt idx="4">
                  <c:v>Se debe permitir adoptar hijos a las parejas del mismo sexo</c:v>
                </c:pt>
                <c:pt idx="5">
                  <c:v>En Chile hombres y mujeres, reciben el mismo pago por el mismo trabajo</c:v>
                </c:pt>
              </c:strCache>
            </c:strRef>
          </c:cat>
          <c:val>
            <c:numRef>
              <c:f>Hoja1!$B$2:$G$2</c:f>
              <c:numCache>
                <c:formatCode>#,##0.0</c:formatCode>
                <c:ptCount val="6"/>
                <c:pt idx="0">
                  <c:v>-8.3588059324651098</c:v>
                </c:pt>
                <c:pt idx="1">
                  <c:v>-30.699307540687599</c:v>
                </c:pt>
                <c:pt idx="2">
                  <c:v>-36.451631385072098</c:v>
                </c:pt>
                <c:pt idx="3">
                  <c:v>-51.570140113548298</c:v>
                </c:pt>
                <c:pt idx="4">
                  <c:v>-48.778411243388597</c:v>
                </c:pt>
                <c:pt idx="5">
                  <c:v>-66.182678956981405</c:v>
                </c:pt>
              </c:numCache>
            </c:numRef>
          </c:val>
        </c:ser>
        <c:ser>
          <c:idx val="1"/>
          <c:order val="1"/>
          <c:tx>
            <c:strRef>
              <c:f>Hoja1!$A$3</c:f>
              <c:strCache>
                <c:ptCount val="1"/>
                <c:pt idx="0">
                  <c:v>De acuerdo</c:v>
                </c:pt>
              </c:strCache>
            </c:strRef>
          </c:tx>
          <c:spPr>
            <a:solidFill>
              <a:srgbClr val="92D050"/>
            </a:solidFill>
          </c:spPr>
          <c:invertIfNegative val="0"/>
          <c:dLbls>
            <c:txPr>
              <a:bodyPr/>
              <a:lstStyle/>
              <a:p>
                <a:pPr>
                  <a:defRPr sz="1400"/>
                </a:pPr>
                <a:endParaRPr lang="es-CL"/>
              </a:p>
            </c:txPr>
            <c:showLegendKey val="0"/>
            <c:showVal val="1"/>
            <c:showCatName val="0"/>
            <c:showSerName val="0"/>
            <c:showPercent val="0"/>
            <c:showBubbleSize val="0"/>
            <c:showLeaderLines val="0"/>
          </c:dLbls>
          <c:cat>
            <c:strRef>
              <c:f>Hoja1!$B$1:$G$1</c:f>
              <c:strCache>
                <c:ptCount val="6"/>
                <c:pt idx="0">
                  <c:v>Las personas con discapacidad, independientemente de sus características, deben tomar sus propias decisiones</c:v>
                </c:pt>
                <c:pt idx="1">
                  <c:v>Contratar personas con antecedentes penales es peligroso</c:v>
                </c:pt>
                <c:pt idx="2">
                  <c:v>No se debería permitir el ingreso a cualquier inmigrante a nuestro país</c:v>
                </c:pt>
                <c:pt idx="3">
                  <c:v>Está bien preguntar el lugar donde se vive, para saber a quién se contrata</c:v>
                </c:pt>
                <c:pt idx="4">
                  <c:v>Se debe permitir adoptar hijos a las parejas del mismo sexo</c:v>
                </c:pt>
                <c:pt idx="5">
                  <c:v>En Chile hombres y mujeres, reciben el mismo pago por el mismo trabajo</c:v>
                </c:pt>
              </c:strCache>
            </c:strRef>
          </c:cat>
          <c:val>
            <c:numRef>
              <c:f>Hoja1!$B$3:$G$3</c:f>
              <c:numCache>
                <c:formatCode>#,##0.0</c:formatCode>
                <c:ptCount val="6"/>
                <c:pt idx="0">
                  <c:v>82.441331327723958</c:v>
                </c:pt>
                <c:pt idx="1">
                  <c:v>47.379082212127308</c:v>
                </c:pt>
                <c:pt idx="2">
                  <c:v>45.967194909875914</c:v>
                </c:pt>
                <c:pt idx="3">
                  <c:v>37.341921071532852</c:v>
                </c:pt>
                <c:pt idx="4">
                  <c:v>39.71140018750755</c:v>
                </c:pt>
                <c:pt idx="5">
                  <c:v>22.084054035317841</c:v>
                </c:pt>
              </c:numCache>
            </c:numRef>
          </c:val>
        </c:ser>
        <c:dLbls>
          <c:showLegendKey val="0"/>
          <c:showVal val="0"/>
          <c:showCatName val="0"/>
          <c:showSerName val="0"/>
          <c:showPercent val="0"/>
          <c:showBubbleSize val="0"/>
        </c:dLbls>
        <c:gapWidth val="75"/>
        <c:overlap val="100"/>
        <c:axId val="165769216"/>
        <c:axId val="161001984"/>
      </c:barChart>
      <c:catAx>
        <c:axId val="165769216"/>
        <c:scaling>
          <c:orientation val="maxMin"/>
        </c:scaling>
        <c:delete val="0"/>
        <c:axPos val="l"/>
        <c:majorTickMark val="none"/>
        <c:minorTickMark val="none"/>
        <c:tickLblPos val="low"/>
        <c:txPr>
          <a:bodyPr/>
          <a:lstStyle/>
          <a:p>
            <a:pPr>
              <a:defRPr sz="1600"/>
            </a:pPr>
            <a:endParaRPr lang="es-CL"/>
          </a:p>
        </c:txPr>
        <c:crossAx val="161001984"/>
        <c:crosses val="autoZero"/>
        <c:auto val="1"/>
        <c:lblAlgn val="ctr"/>
        <c:lblOffset val="100"/>
        <c:noMultiLvlLbl val="0"/>
      </c:catAx>
      <c:valAx>
        <c:axId val="161001984"/>
        <c:scaling>
          <c:orientation val="minMax"/>
        </c:scaling>
        <c:delete val="1"/>
        <c:axPos val="t"/>
        <c:numFmt formatCode="0%" sourceLinked="1"/>
        <c:majorTickMark val="none"/>
        <c:minorTickMark val="none"/>
        <c:tickLblPos val="none"/>
        <c:crossAx val="165769216"/>
        <c:crosses val="autoZero"/>
        <c:crossBetween val="between"/>
      </c:valAx>
    </c:plotArea>
    <c:legend>
      <c:legendPos val="b"/>
      <c:layout>
        <c:manualLayout>
          <c:xMode val="edge"/>
          <c:yMode val="edge"/>
          <c:x val="0.47441036016331306"/>
          <c:y val="0.90840113735783024"/>
          <c:w val="0.42849409448818893"/>
          <c:h val="7.1757592800899883E-2"/>
        </c:manualLayout>
      </c:layout>
      <c:overlay val="0"/>
      <c:txPr>
        <a:bodyPr/>
        <a:lstStyle/>
        <a:p>
          <a:pPr>
            <a:defRPr sz="1600"/>
          </a:pPr>
          <a:endParaRPr lang="es-CL"/>
        </a:p>
      </c:txPr>
    </c:legend>
    <c:plotVisOnly val="1"/>
    <c:dispBlanksAs val="gap"/>
    <c:showDLblsOverMax val="0"/>
  </c:chart>
  <c:spPr>
    <a:ln>
      <a:noFill/>
    </a:ln>
  </c:spPr>
  <c:txPr>
    <a:bodyPr/>
    <a:lstStyle/>
    <a:p>
      <a:pPr>
        <a:defRPr sz="1100">
          <a:latin typeface="Calibri" pitchFamily="34" charset="0"/>
        </a:defRPr>
      </a:pPr>
      <a:endParaRPr lang="es-CL"/>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600" dirty="0"/>
              <a:t> ¿</a:t>
            </a:r>
            <a:r>
              <a:rPr lang="en-US" sz="1600" dirty="0" err="1"/>
              <a:t>En</a:t>
            </a:r>
            <a:r>
              <a:rPr lang="en-US" sz="1600" dirty="0"/>
              <a:t> </a:t>
            </a:r>
            <a:r>
              <a:rPr lang="en-US" sz="1600" dirty="0" err="1"/>
              <a:t>qué</a:t>
            </a:r>
            <a:r>
              <a:rPr lang="en-US" sz="1600" dirty="0"/>
              <a:t> </a:t>
            </a:r>
            <a:r>
              <a:rPr lang="en-US" sz="1600" dirty="0" err="1"/>
              <a:t>espacios</a:t>
            </a:r>
            <a:r>
              <a:rPr lang="en-US" sz="1600" dirty="0"/>
              <a:t> </a:t>
            </a:r>
            <a:r>
              <a:rPr lang="en-US" sz="1600" dirty="0" err="1"/>
              <a:t>cree</a:t>
            </a:r>
            <a:r>
              <a:rPr lang="en-US" sz="1600" dirty="0"/>
              <a:t> </a:t>
            </a:r>
            <a:r>
              <a:rPr lang="en-US" sz="1600" dirty="0" err="1"/>
              <a:t>usted</a:t>
            </a:r>
            <a:r>
              <a:rPr lang="en-US" sz="1600" dirty="0"/>
              <a:t> que </a:t>
            </a:r>
            <a:r>
              <a:rPr lang="en-US" sz="1600" dirty="0" err="1"/>
              <a:t>existe</a:t>
            </a:r>
            <a:r>
              <a:rPr lang="en-US" sz="1600" dirty="0"/>
              <a:t> </a:t>
            </a:r>
            <a:r>
              <a:rPr lang="en-US" sz="1600" dirty="0" err="1"/>
              <a:t>discriminación</a:t>
            </a:r>
            <a:r>
              <a:rPr lang="en-US" sz="1600" dirty="0"/>
              <a:t> </a:t>
            </a:r>
            <a:r>
              <a:rPr lang="en-US" sz="1600" dirty="0" err="1"/>
              <a:t>en</a:t>
            </a:r>
            <a:r>
              <a:rPr lang="en-US" sz="1600" dirty="0"/>
              <a:t> Chile? (</a:t>
            </a:r>
            <a:r>
              <a:rPr lang="en-US" sz="1600" dirty="0" err="1"/>
              <a:t>Respuesta</a:t>
            </a:r>
            <a:r>
              <a:rPr lang="en-US" sz="1600" dirty="0"/>
              <a:t> </a:t>
            </a:r>
            <a:r>
              <a:rPr lang="en-US" sz="1600" dirty="0" err="1"/>
              <a:t>múltiple</a:t>
            </a:r>
            <a:r>
              <a:rPr lang="en-US" sz="1600" dirty="0"/>
              <a:t>. </a:t>
            </a:r>
            <a:r>
              <a:rPr lang="en-US" sz="1600" dirty="0" err="1"/>
              <a:t>Muestra</a:t>
            </a:r>
            <a:r>
              <a:rPr lang="en-US" sz="1600" dirty="0"/>
              <a:t> total)</a:t>
            </a:r>
          </a:p>
        </c:rich>
      </c:tx>
      <c:layout>
        <c:manualLayout>
          <c:xMode val="edge"/>
          <c:yMode val="edge"/>
          <c:x val="0.15913768591426081"/>
          <c:y val="0"/>
        </c:manualLayout>
      </c:layout>
      <c:overlay val="0"/>
    </c:title>
    <c:autoTitleDeleted val="0"/>
    <c:plotArea>
      <c:layout>
        <c:manualLayout>
          <c:layoutTarget val="inner"/>
          <c:xMode val="edge"/>
          <c:yMode val="edge"/>
          <c:x val="0.49286326188393143"/>
          <c:y val="8.7401895324810519E-2"/>
          <c:w val="0.49093303441236513"/>
          <c:h val="0.88913048970482933"/>
        </c:manualLayout>
      </c:layout>
      <c:barChart>
        <c:barDir val="bar"/>
        <c:grouping val="clustered"/>
        <c:varyColors val="0"/>
        <c:ser>
          <c:idx val="0"/>
          <c:order val="0"/>
          <c:tx>
            <c:strRef>
              <c:f>Hoja1!$B$1</c:f>
              <c:strCache>
                <c:ptCount val="1"/>
                <c:pt idx="0">
                  <c:v>Columna1</c:v>
                </c:pt>
              </c:strCache>
            </c:strRef>
          </c:tx>
          <c:spPr>
            <a:solidFill>
              <a:srgbClr val="3366FF"/>
            </a:solidFill>
          </c:spPr>
          <c:invertIfNegative val="0"/>
          <c:dLbls>
            <c:showLegendKey val="0"/>
            <c:showVal val="1"/>
            <c:showCatName val="0"/>
            <c:showSerName val="0"/>
            <c:showPercent val="0"/>
            <c:showBubbleSize val="0"/>
            <c:showLeaderLines val="0"/>
          </c:dLbls>
          <c:cat>
            <c:strRef>
              <c:f>Hoja1!$A$2:$A$23</c:f>
              <c:strCache>
                <c:ptCount val="22"/>
                <c:pt idx="0">
                  <c:v>Lugares de trabajo</c:v>
                </c:pt>
                <c:pt idx="1">
                  <c:v>En la calle</c:v>
                </c:pt>
                <c:pt idx="2">
                  <c:v>Consultorios/Hospitales</c:v>
                </c:pt>
                <c:pt idx="3">
                  <c:v>Transporte público</c:v>
                </c:pt>
                <c:pt idx="4">
                  <c:v>Lugares de estudio (Escuelas/Universidades/CFT, etc.)</c:v>
                </c:pt>
                <c:pt idx="5">
                  <c:v>En oficinas de los servicios públicos</c:v>
                </c:pt>
                <c:pt idx="6">
                  <c:v>Cárceles</c:v>
                </c:pt>
                <c:pt idx="7">
                  <c:v>Tribunales de Justicia</c:v>
                </c:pt>
                <c:pt idx="8">
                  <c:v>Al interior de las familias</c:v>
                </c:pt>
                <c:pt idx="9">
                  <c:v>Comisarías/retenes de Policía</c:v>
                </c:pt>
                <c:pt idx="10">
                  <c:v>Redes Sociales (Facebook, Twitter, etc.)</c:v>
                </c:pt>
                <c:pt idx="11">
                  <c:v>En la Municipalidad</c:v>
                </c:pt>
                <c:pt idx="12">
                  <c:v>Iglesias Católica</c:v>
                </c:pt>
                <c:pt idx="13">
                  <c:v>Medios de comunicación como radio, TV, diarios</c:v>
                </c:pt>
                <c:pt idx="14">
                  <c:v>Estadio</c:v>
                </c:pt>
                <c:pt idx="15">
                  <c:v>Discotecas/bares</c:v>
                </c:pt>
                <c:pt idx="16">
                  <c:v>Iglesias Evangélicas</c:v>
                </c:pt>
                <c:pt idx="17">
                  <c:v>Controles fronterizos/aduanas</c:v>
                </c:pt>
                <c:pt idx="18">
                  <c:v>Otras Iglesias (no católicas ni evangélicas)</c:v>
                </c:pt>
                <c:pt idx="19">
                  <c:v>Gimnasios/centros deportivos</c:v>
                </c:pt>
                <c:pt idx="20">
                  <c:v>No sabe</c:v>
                </c:pt>
                <c:pt idx="21">
                  <c:v>Ninguno</c:v>
                </c:pt>
              </c:strCache>
            </c:strRef>
          </c:cat>
          <c:val>
            <c:numRef>
              <c:f>Hoja1!$B$2:$B$23</c:f>
              <c:numCache>
                <c:formatCode>####.0%</c:formatCode>
                <c:ptCount val="22"/>
                <c:pt idx="0">
                  <c:v>0.48518945024139626</c:v>
                </c:pt>
                <c:pt idx="1">
                  <c:v>0.40223686651626855</c:v>
                </c:pt>
                <c:pt idx="2">
                  <c:v>0.34143924183973295</c:v>
                </c:pt>
                <c:pt idx="3">
                  <c:v>0.26900709068917372</c:v>
                </c:pt>
                <c:pt idx="4">
                  <c:v>0.24424561926255034</c:v>
                </c:pt>
                <c:pt idx="5">
                  <c:v>0.17706616682149251</c:v>
                </c:pt>
                <c:pt idx="6">
                  <c:v>0.14777166784990003</c:v>
                </c:pt>
                <c:pt idx="7">
                  <c:v>0.125922320052298</c:v>
                </c:pt>
                <c:pt idx="8">
                  <c:v>0.12106853258162591</c:v>
                </c:pt>
                <c:pt idx="9">
                  <c:v>8.7905634408312422E-2</c:v>
                </c:pt>
                <c:pt idx="10">
                  <c:v>8.4946586228140122E-2</c:v>
                </c:pt>
                <c:pt idx="11">
                  <c:v>8.0199480080605137E-2</c:v>
                </c:pt>
                <c:pt idx="12">
                  <c:v>5.5315213449930747E-2</c:v>
                </c:pt>
                <c:pt idx="13">
                  <c:v>5.5203945685633887E-2</c:v>
                </c:pt>
                <c:pt idx="14">
                  <c:v>5.1309036296331101E-2</c:v>
                </c:pt>
                <c:pt idx="15">
                  <c:v>4.3907878729008296E-2</c:v>
                </c:pt>
                <c:pt idx="16">
                  <c:v>3.2063421730735162E-2</c:v>
                </c:pt>
                <c:pt idx="17">
                  <c:v>3.0541279532211016E-2</c:v>
                </c:pt>
                <c:pt idx="18">
                  <c:v>1.6787111887628135E-2</c:v>
                </c:pt>
                <c:pt idx="19">
                  <c:v>1.226294338864412E-2</c:v>
                </c:pt>
                <c:pt idx="20">
                  <c:v>1.2363563633481097E-2</c:v>
                </c:pt>
                <c:pt idx="21">
                  <c:v>9.6581095396015733E-3</c:v>
                </c:pt>
              </c:numCache>
            </c:numRef>
          </c:val>
        </c:ser>
        <c:dLbls>
          <c:showLegendKey val="0"/>
          <c:showVal val="0"/>
          <c:showCatName val="0"/>
          <c:showSerName val="0"/>
          <c:showPercent val="0"/>
          <c:showBubbleSize val="0"/>
        </c:dLbls>
        <c:gapWidth val="50"/>
        <c:axId val="165685760"/>
        <c:axId val="161004864"/>
      </c:barChart>
      <c:catAx>
        <c:axId val="165685760"/>
        <c:scaling>
          <c:orientation val="maxMin"/>
        </c:scaling>
        <c:delete val="0"/>
        <c:axPos val="l"/>
        <c:majorTickMark val="out"/>
        <c:minorTickMark val="none"/>
        <c:tickLblPos val="nextTo"/>
        <c:txPr>
          <a:bodyPr/>
          <a:lstStyle/>
          <a:p>
            <a:pPr>
              <a:defRPr sz="1400"/>
            </a:pPr>
            <a:endParaRPr lang="es-CL"/>
          </a:p>
        </c:txPr>
        <c:crossAx val="161004864"/>
        <c:crosses val="autoZero"/>
        <c:auto val="1"/>
        <c:lblAlgn val="ctr"/>
        <c:lblOffset val="100"/>
        <c:noMultiLvlLbl val="0"/>
      </c:catAx>
      <c:valAx>
        <c:axId val="161004864"/>
        <c:scaling>
          <c:orientation val="minMax"/>
        </c:scaling>
        <c:delete val="1"/>
        <c:axPos val="t"/>
        <c:numFmt formatCode="####.0%" sourceLinked="1"/>
        <c:majorTickMark val="out"/>
        <c:minorTickMark val="none"/>
        <c:tickLblPos val="none"/>
        <c:crossAx val="165685760"/>
        <c:crosses val="autoZero"/>
        <c:crossBetween val="between"/>
      </c:valAx>
    </c:plotArea>
    <c:plotVisOnly val="1"/>
    <c:dispBlanksAs val="gap"/>
    <c:showDLblsOverMax val="0"/>
  </c:chart>
  <c:spPr>
    <a:ln>
      <a:noFill/>
    </a:ln>
  </c:spPr>
  <c:txPr>
    <a:bodyPr/>
    <a:lstStyle/>
    <a:p>
      <a:pPr>
        <a:defRPr sz="1100">
          <a:latin typeface="Calibri" pitchFamily="34" charset="0"/>
        </a:defRPr>
      </a:pPr>
      <a:endParaRPr lang="es-CL"/>
    </a:p>
  </c:txPr>
  <c:externalData r:id="rId1">
    <c:autoUpdate val="0"/>
  </c:externalData>
  <c:userShapes r:id="rId2"/>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CL" sz="1700" dirty="0"/>
              <a:t>¿Cuáles cree usted que son las razones o motivos por los que se discrimina en estos espacios? (Respuesta múltiple. Muestra total)</a:t>
            </a:r>
          </a:p>
        </c:rich>
      </c:tx>
      <c:layout>
        <c:manualLayout>
          <c:xMode val="edge"/>
          <c:yMode val="edge"/>
          <c:x val="0.15109944590259566"/>
          <c:y val="0"/>
        </c:manualLayout>
      </c:layout>
      <c:overlay val="0"/>
    </c:title>
    <c:autoTitleDeleted val="0"/>
    <c:plotArea>
      <c:layout>
        <c:manualLayout>
          <c:layoutTarget val="inner"/>
          <c:xMode val="edge"/>
          <c:yMode val="edge"/>
          <c:x val="0.49466849362416521"/>
          <c:y val="9.9869111765359411E-2"/>
          <c:w val="0.50533150637583479"/>
          <c:h val="0.8931764526163759"/>
        </c:manualLayout>
      </c:layout>
      <c:barChart>
        <c:barDir val="bar"/>
        <c:grouping val="clustered"/>
        <c:varyColors val="0"/>
        <c:ser>
          <c:idx val="0"/>
          <c:order val="0"/>
          <c:tx>
            <c:strRef>
              <c:f>Hoja1!$B$1</c:f>
              <c:strCache>
                <c:ptCount val="1"/>
                <c:pt idx="0">
                  <c:v>Columna1</c:v>
                </c:pt>
              </c:strCache>
            </c:strRef>
          </c:tx>
          <c:spPr>
            <a:solidFill>
              <a:srgbClr val="CCCC00"/>
            </a:solidFill>
          </c:spPr>
          <c:invertIfNegative val="0"/>
          <c:dLbls>
            <c:txPr>
              <a:bodyPr/>
              <a:lstStyle/>
              <a:p>
                <a:pPr>
                  <a:defRPr sz="1400"/>
                </a:pPr>
                <a:endParaRPr lang="es-CL"/>
              </a:p>
            </c:txPr>
            <c:showLegendKey val="0"/>
            <c:showVal val="1"/>
            <c:showCatName val="0"/>
            <c:showSerName val="0"/>
            <c:showPercent val="0"/>
            <c:showBubbleSize val="0"/>
            <c:showLeaderLines val="0"/>
          </c:dLbls>
          <c:cat>
            <c:strRef>
              <c:f>Hoja1!$A$2:$A$16</c:f>
              <c:strCache>
                <c:ptCount val="15"/>
                <c:pt idx="0">
                  <c:v>Apariencia física (color de piel, aspecto, etc.)</c:v>
                </c:pt>
                <c:pt idx="1">
                  <c:v>No tener dinero/ ser pobre</c:v>
                </c:pt>
                <c:pt idx="2">
                  <c:v>Forma de vestir, ropa</c:v>
                </c:pt>
                <c:pt idx="3">
                  <c:v>Forma de hablar</c:v>
                </c:pt>
                <c:pt idx="4">
                  <c:v>Por la edad (ser muy joven o ser adulto mayor)</c:v>
                </c:pt>
                <c:pt idx="5">
                  <c:v>Por la orientación sexual (homosexual, lesbiana, etc.)</c:v>
                </c:pt>
                <c:pt idx="6">
                  <c:v>Por tener una discapacidad</c:v>
                </c:pt>
                <c:pt idx="7">
                  <c:v>Por ser indígena</c:v>
                </c:pt>
                <c:pt idx="8">
                  <c:v>Por ser mujer/ ser hombre</c:v>
                </c:pt>
                <c:pt idx="9">
                  <c:v>Por ser extranjero</c:v>
                </c:pt>
                <c:pt idx="10">
                  <c:v>Por las creencias o religión</c:v>
                </c:pt>
                <c:pt idx="11">
                  <c:v>Por tendencia política</c:v>
                </c:pt>
                <c:pt idx="12">
                  <c:v>Otro</c:v>
                </c:pt>
                <c:pt idx="13">
                  <c:v>No responde</c:v>
                </c:pt>
                <c:pt idx="14">
                  <c:v>No sabe</c:v>
                </c:pt>
              </c:strCache>
            </c:strRef>
          </c:cat>
          <c:val>
            <c:numRef>
              <c:f>Hoja1!$B$2:$B$16</c:f>
              <c:numCache>
                <c:formatCode>####.0%</c:formatCode>
                <c:ptCount val="15"/>
                <c:pt idx="0">
                  <c:v>0.61330347916318273</c:v>
                </c:pt>
                <c:pt idx="1">
                  <c:v>0.57080026132277439</c:v>
                </c:pt>
                <c:pt idx="2">
                  <c:v>0.52449672305175621</c:v>
                </c:pt>
                <c:pt idx="3">
                  <c:v>0.39509433911392572</c:v>
                </c:pt>
                <c:pt idx="4">
                  <c:v>0.26683520464288862</c:v>
                </c:pt>
                <c:pt idx="5">
                  <c:v>0.24456534759708576</c:v>
                </c:pt>
                <c:pt idx="6">
                  <c:v>0.18981622949134294</c:v>
                </c:pt>
                <c:pt idx="7">
                  <c:v>0.18722544176677783</c:v>
                </c:pt>
                <c:pt idx="8">
                  <c:v>0.13789604218164794</c:v>
                </c:pt>
                <c:pt idx="9">
                  <c:v>0.10866200299892596</c:v>
                </c:pt>
                <c:pt idx="10">
                  <c:v>7.6877790892373093E-2</c:v>
                </c:pt>
                <c:pt idx="11">
                  <c:v>6.8439381939041352E-2</c:v>
                </c:pt>
                <c:pt idx="12">
                  <c:v>5.7823115486418906E-2</c:v>
                </c:pt>
                <c:pt idx="13">
                  <c:v>1.0401691916202434E-2</c:v>
                </c:pt>
                <c:pt idx="14">
                  <c:v>1.0348261942151452E-2</c:v>
                </c:pt>
              </c:numCache>
            </c:numRef>
          </c:val>
        </c:ser>
        <c:dLbls>
          <c:showLegendKey val="0"/>
          <c:showVal val="0"/>
          <c:showCatName val="0"/>
          <c:showSerName val="0"/>
          <c:showPercent val="0"/>
          <c:showBubbleSize val="0"/>
        </c:dLbls>
        <c:gapWidth val="50"/>
        <c:axId val="165691392"/>
        <c:axId val="38684352"/>
      </c:barChart>
      <c:catAx>
        <c:axId val="165691392"/>
        <c:scaling>
          <c:orientation val="maxMin"/>
        </c:scaling>
        <c:delete val="0"/>
        <c:axPos val="l"/>
        <c:majorTickMark val="out"/>
        <c:minorTickMark val="none"/>
        <c:tickLblPos val="nextTo"/>
        <c:txPr>
          <a:bodyPr/>
          <a:lstStyle/>
          <a:p>
            <a:pPr>
              <a:defRPr sz="1400"/>
            </a:pPr>
            <a:endParaRPr lang="es-CL"/>
          </a:p>
        </c:txPr>
        <c:crossAx val="38684352"/>
        <c:crosses val="autoZero"/>
        <c:auto val="1"/>
        <c:lblAlgn val="ctr"/>
        <c:lblOffset val="100"/>
        <c:noMultiLvlLbl val="0"/>
      </c:catAx>
      <c:valAx>
        <c:axId val="38684352"/>
        <c:scaling>
          <c:orientation val="minMax"/>
        </c:scaling>
        <c:delete val="1"/>
        <c:axPos val="t"/>
        <c:numFmt formatCode="####.0%" sourceLinked="1"/>
        <c:majorTickMark val="out"/>
        <c:minorTickMark val="none"/>
        <c:tickLblPos val="none"/>
        <c:crossAx val="165691392"/>
        <c:crosses val="autoZero"/>
        <c:crossBetween val="between"/>
      </c:valAx>
    </c:plotArea>
    <c:plotVisOnly val="1"/>
    <c:dispBlanksAs val="gap"/>
    <c:showDLblsOverMax val="0"/>
  </c:chart>
  <c:spPr>
    <a:ln>
      <a:noFill/>
    </a:ln>
  </c:spPr>
  <c:txPr>
    <a:bodyPr/>
    <a:lstStyle/>
    <a:p>
      <a:pPr>
        <a:defRPr sz="1100">
          <a:latin typeface="Calibri" pitchFamily="34" charset="0"/>
        </a:defRPr>
      </a:pPr>
      <a:endParaRPr lang="es-CL"/>
    </a:p>
  </c:txPr>
  <c:externalData r:id="rId1">
    <c:autoUpdate val="0"/>
  </c:externalData>
  <c:userShapes r:id="rId2"/>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800" dirty="0"/>
              <a:t>En </a:t>
            </a:r>
            <a:r>
              <a:rPr lang="en-US" sz="1800" dirty="0" err="1"/>
              <a:t>su</a:t>
            </a:r>
            <a:r>
              <a:rPr lang="en-US" sz="1800" dirty="0"/>
              <a:t> </a:t>
            </a:r>
            <a:r>
              <a:rPr lang="en-US" sz="1800" dirty="0" err="1"/>
              <a:t>opinión</a:t>
            </a:r>
            <a:r>
              <a:rPr lang="en-US" sz="1800" dirty="0"/>
              <a:t>, </a:t>
            </a:r>
            <a:r>
              <a:rPr lang="en-US" sz="1800" dirty="0" smtClean="0"/>
              <a:t>¿</a:t>
            </a:r>
            <a:r>
              <a:rPr lang="en-US" sz="1800" dirty="0" err="1"/>
              <a:t>c</a:t>
            </a:r>
            <a:r>
              <a:rPr lang="en-US" sz="1800" dirty="0" err="1" smtClean="0"/>
              <a:t>onsidera</a:t>
            </a:r>
            <a:r>
              <a:rPr lang="en-US" sz="1800" dirty="0" smtClean="0"/>
              <a:t> </a:t>
            </a:r>
            <a:r>
              <a:rPr lang="en-US" sz="1800" dirty="0"/>
              <a:t>que </a:t>
            </a:r>
            <a:r>
              <a:rPr lang="en-US" sz="1800" dirty="0" err="1"/>
              <a:t>actualmente</a:t>
            </a:r>
            <a:r>
              <a:rPr lang="en-US" sz="1800" dirty="0"/>
              <a:t> en Chile, </a:t>
            </a:r>
            <a:r>
              <a:rPr lang="en-US" sz="1800" dirty="0" err="1"/>
              <a:t>existen</a:t>
            </a:r>
            <a:r>
              <a:rPr lang="en-US" sz="1800" dirty="0"/>
              <a:t> </a:t>
            </a:r>
            <a:r>
              <a:rPr lang="en-US" sz="1800" dirty="0" err="1"/>
              <a:t>hechos</a:t>
            </a:r>
            <a:r>
              <a:rPr lang="en-US" sz="1800" dirty="0"/>
              <a:t> de </a:t>
            </a:r>
            <a:r>
              <a:rPr lang="en-US" sz="1800" dirty="0" err="1"/>
              <a:t>tortura</a:t>
            </a:r>
            <a:r>
              <a:rPr lang="en-US" sz="1800" dirty="0"/>
              <a:t>? (</a:t>
            </a:r>
            <a:r>
              <a:rPr lang="en-US" sz="1800" dirty="0" err="1"/>
              <a:t>Muestra</a:t>
            </a:r>
            <a:r>
              <a:rPr lang="en-US" sz="1800" dirty="0"/>
              <a:t> total)</a:t>
            </a:r>
          </a:p>
        </c:rich>
      </c:tx>
      <c:layout/>
      <c:overlay val="0"/>
    </c:title>
    <c:autoTitleDeleted val="0"/>
    <c:plotArea>
      <c:layout>
        <c:manualLayout>
          <c:layoutTarget val="inner"/>
          <c:xMode val="edge"/>
          <c:yMode val="edge"/>
          <c:x val="0.19745393667073979"/>
          <c:y val="0.19669666333370361"/>
          <c:w val="0.59531679062472931"/>
          <c:h val="0.71604381920527371"/>
        </c:manualLayout>
      </c:layout>
      <c:pieChart>
        <c:varyColors val="1"/>
        <c:ser>
          <c:idx val="0"/>
          <c:order val="0"/>
          <c:tx>
            <c:strRef>
              <c:f>Hoja1!$B$1</c:f>
              <c:strCache>
                <c:ptCount val="1"/>
                <c:pt idx="0">
                  <c:v>Columna1</c:v>
                </c:pt>
              </c:strCache>
            </c:strRef>
          </c:tx>
          <c:spPr>
            <a:solidFill>
              <a:srgbClr val="336699"/>
            </a:solidFill>
          </c:spPr>
          <c:dPt>
            <c:idx val="0"/>
            <c:bubble3D val="0"/>
            <c:spPr>
              <a:solidFill>
                <a:srgbClr val="FF7C80"/>
              </a:solidFill>
            </c:spPr>
          </c:dPt>
          <c:dPt>
            <c:idx val="1"/>
            <c:bubble3D val="0"/>
            <c:spPr>
              <a:solidFill>
                <a:srgbClr val="92D050"/>
              </a:solidFill>
            </c:spPr>
          </c:dPt>
          <c:dLbls>
            <c:dLbl>
              <c:idx val="0"/>
              <c:layout>
                <c:manualLayout>
                  <c:x val="-7.9528157563045418E-2"/>
                  <c:y val="-0.22617926711846831"/>
                </c:manualLayout>
              </c:layout>
              <c:showLegendKey val="0"/>
              <c:showVal val="0"/>
              <c:showCatName val="1"/>
              <c:showSerName val="0"/>
              <c:showPercent val="1"/>
              <c:showBubbleSize val="0"/>
            </c:dLbl>
            <c:dLbl>
              <c:idx val="1"/>
              <c:layout>
                <c:manualLayout>
                  <c:x val="-1.6375934496262021E-3"/>
                  <c:y val="-5.2723308521275417E-3"/>
                </c:manualLayout>
              </c:layout>
              <c:showLegendKey val="0"/>
              <c:showVal val="0"/>
              <c:showCatName val="1"/>
              <c:showSerName val="0"/>
              <c:showPercent val="1"/>
              <c:showBubbleSize val="0"/>
            </c:dLbl>
            <c:numFmt formatCode="0.0%" sourceLinked="0"/>
            <c:txPr>
              <a:bodyPr/>
              <a:lstStyle/>
              <a:p>
                <a:pPr>
                  <a:defRPr sz="1400"/>
                </a:pPr>
                <a:endParaRPr lang="es-CL"/>
              </a:p>
            </c:txPr>
            <c:showLegendKey val="0"/>
            <c:showVal val="0"/>
            <c:showCatName val="1"/>
            <c:showSerName val="0"/>
            <c:showPercent val="1"/>
            <c:showBubbleSize val="0"/>
            <c:showLeaderLines val="0"/>
          </c:dLbls>
          <c:cat>
            <c:strRef>
              <c:f>Hoja1!$A$2:$A$3</c:f>
              <c:strCache>
                <c:ptCount val="2"/>
                <c:pt idx="0">
                  <c:v>Sí</c:v>
                </c:pt>
                <c:pt idx="1">
                  <c:v>No</c:v>
                </c:pt>
              </c:strCache>
            </c:strRef>
          </c:cat>
          <c:val>
            <c:numRef>
              <c:f>Hoja1!$B$2:$B$3</c:f>
              <c:numCache>
                <c:formatCode>####.0%</c:formatCode>
                <c:ptCount val="2"/>
                <c:pt idx="0">
                  <c:v>0.47951931328351349</c:v>
                </c:pt>
                <c:pt idx="1">
                  <c:v>0.52048068671648884</c:v>
                </c:pt>
              </c:numCache>
            </c:numRef>
          </c:val>
        </c:ser>
        <c:dLbls>
          <c:showLegendKey val="0"/>
          <c:showVal val="0"/>
          <c:showCatName val="1"/>
          <c:showSerName val="0"/>
          <c:showPercent val="1"/>
          <c:showBubbleSize val="0"/>
          <c:showLeaderLines val="0"/>
        </c:dLbls>
        <c:firstSliceAng val="0"/>
      </c:pieChart>
    </c:plotArea>
    <c:plotVisOnly val="1"/>
    <c:dispBlanksAs val="zero"/>
    <c:showDLblsOverMax val="0"/>
  </c:chart>
  <c:spPr>
    <a:ln>
      <a:noFill/>
    </a:ln>
  </c:spPr>
  <c:txPr>
    <a:bodyPr/>
    <a:lstStyle/>
    <a:p>
      <a:pPr>
        <a:defRPr sz="1100">
          <a:latin typeface="Calibri" panose="020F0502020204030204" pitchFamily="34" charset="0"/>
        </a:defRPr>
      </a:pPr>
      <a:endParaRPr lang="es-CL"/>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600" dirty="0"/>
              <a:t>¿</a:t>
            </a:r>
            <a:r>
              <a:rPr lang="en-US" sz="1600" dirty="0" err="1"/>
              <a:t>En</a:t>
            </a:r>
            <a:r>
              <a:rPr lang="en-US" sz="1600" dirty="0"/>
              <a:t> </a:t>
            </a:r>
            <a:r>
              <a:rPr lang="en-US" sz="1600" dirty="0" err="1"/>
              <a:t>qué</a:t>
            </a:r>
            <a:r>
              <a:rPr lang="en-US" sz="1600" dirty="0"/>
              <a:t> </a:t>
            </a:r>
            <a:r>
              <a:rPr lang="en-US" sz="1600" dirty="0" err="1"/>
              <a:t>espacios</a:t>
            </a:r>
            <a:r>
              <a:rPr lang="en-US" sz="1600" dirty="0"/>
              <a:t>/</a:t>
            </a:r>
            <a:r>
              <a:rPr lang="en-US" sz="1600" dirty="0" err="1"/>
              <a:t>dónde</a:t>
            </a:r>
            <a:r>
              <a:rPr lang="en-US" sz="1600" dirty="0"/>
              <a:t> </a:t>
            </a:r>
            <a:r>
              <a:rPr lang="en-US" sz="1600" dirty="0" err="1"/>
              <a:t>ocurren</a:t>
            </a:r>
            <a:r>
              <a:rPr lang="en-US" sz="1600" dirty="0"/>
              <a:t> </a:t>
            </a:r>
            <a:r>
              <a:rPr lang="en-US" sz="1600" dirty="0" err="1"/>
              <a:t>estos</a:t>
            </a:r>
            <a:r>
              <a:rPr lang="en-US" sz="1600" dirty="0"/>
              <a:t> </a:t>
            </a:r>
            <a:r>
              <a:rPr lang="en-US" sz="1600" dirty="0" err="1"/>
              <a:t>hechos</a:t>
            </a:r>
            <a:r>
              <a:rPr lang="en-US" sz="1600" dirty="0"/>
              <a:t> de </a:t>
            </a:r>
            <a:r>
              <a:rPr lang="en-US" sz="1600" dirty="0" err="1"/>
              <a:t>tortura</a:t>
            </a:r>
            <a:r>
              <a:rPr lang="en-US" sz="1600" dirty="0" smtClean="0"/>
              <a:t>? (</a:t>
            </a:r>
            <a:r>
              <a:rPr lang="en-US" sz="1600" dirty="0" err="1"/>
              <a:t>Respuesta</a:t>
            </a:r>
            <a:r>
              <a:rPr lang="en-US" sz="1600" dirty="0"/>
              <a:t> </a:t>
            </a:r>
            <a:r>
              <a:rPr lang="en-US" sz="1600" dirty="0" err="1"/>
              <a:t>múltiple</a:t>
            </a:r>
            <a:r>
              <a:rPr lang="en-US" sz="1600" dirty="0"/>
              <a:t>. </a:t>
            </a:r>
            <a:r>
              <a:rPr lang="en-US" sz="1600" dirty="0" err="1"/>
              <a:t>Submuestra</a:t>
            </a:r>
            <a:r>
              <a:rPr lang="en-US" sz="1600" dirty="0"/>
              <a:t> </a:t>
            </a:r>
            <a:r>
              <a:rPr lang="en-US" sz="1600" dirty="0" err="1"/>
              <a:t>quienes</a:t>
            </a:r>
            <a:r>
              <a:rPr lang="en-US" sz="1600" dirty="0"/>
              <a:t> </a:t>
            </a:r>
            <a:r>
              <a:rPr lang="en-US" sz="1600" dirty="0" err="1"/>
              <a:t>consideran</a:t>
            </a:r>
            <a:r>
              <a:rPr lang="en-US" sz="1600" dirty="0"/>
              <a:t> que </a:t>
            </a:r>
            <a:r>
              <a:rPr lang="en-US" sz="1600" dirty="0" err="1"/>
              <a:t>existe</a:t>
            </a:r>
            <a:r>
              <a:rPr lang="en-US" sz="1600" dirty="0"/>
              <a:t> </a:t>
            </a:r>
            <a:r>
              <a:rPr lang="en-US" sz="1600" dirty="0" err="1"/>
              <a:t>tortura</a:t>
            </a:r>
            <a:r>
              <a:rPr lang="en-US" sz="1600" dirty="0"/>
              <a:t> </a:t>
            </a:r>
            <a:r>
              <a:rPr lang="en-US" sz="1600" dirty="0" err="1"/>
              <a:t>en</a:t>
            </a:r>
            <a:r>
              <a:rPr lang="en-US" sz="1600" dirty="0"/>
              <a:t> Chile)</a:t>
            </a:r>
          </a:p>
        </c:rich>
      </c:tx>
      <c:layout>
        <c:manualLayout>
          <c:xMode val="edge"/>
          <c:yMode val="edge"/>
          <c:x val="0.16403786114827815"/>
          <c:y val="2.0695849879149284E-3"/>
        </c:manualLayout>
      </c:layout>
      <c:overlay val="0"/>
    </c:title>
    <c:autoTitleDeleted val="0"/>
    <c:plotArea>
      <c:layout>
        <c:manualLayout>
          <c:layoutTarget val="inner"/>
          <c:xMode val="edge"/>
          <c:yMode val="edge"/>
          <c:x val="0.46684309318753675"/>
          <c:y val="0.15554935585389454"/>
          <c:w val="0.53315698551379709"/>
          <c:h val="0.82818109878992829"/>
        </c:manualLayout>
      </c:layout>
      <c:barChart>
        <c:barDir val="bar"/>
        <c:grouping val="clustered"/>
        <c:varyColors val="0"/>
        <c:ser>
          <c:idx val="0"/>
          <c:order val="0"/>
          <c:tx>
            <c:strRef>
              <c:f>Hoja1!$B$1</c:f>
              <c:strCache>
                <c:ptCount val="1"/>
                <c:pt idx="0">
                  <c:v>Columna1</c:v>
                </c:pt>
              </c:strCache>
            </c:strRef>
          </c:tx>
          <c:spPr>
            <a:solidFill>
              <a:srgbClr val="009999"/>
            </a:solidFill>
          </c:spPr>
          <c:invertIfNegative val="0"/>
          <c:dLbls>
            <c:dLbl>
              <c:idx val="15"/>
              <c:layout>
                <c:manualLayout>
                  <c:x val="6.521003536232391E-3"/>
                  <c:y val="-5.8718952710235936E-3"/>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Hoja1!$A$2:$A$17</c:f>
              <c:strCache>
                <c:ptCount val="16"/>
                <c:pt idx="0">
                  <c:v>No sabe</c:v>
                </c:pt>
                <c:pt idx="1">
                  <c:v>Otro</c:v>
                </c:pt>
                <c:pt idx="2">
                  <c:v>Controles fronterizos y aduanas</c:v>
                </c:pt>
                <c:pt idx="3">
                  <c:v>Lugares de estudio (escuelas, universidades, CFT, etc.)</c:v>
                </c:pt>
                <c:pt idx="4">
                  <c:v>Centros de salud (hospitales, psiquiátricos, etc.)</c:v>
                </c:pt>
                <c:pt idx="5">
                  <c:v>En el transporte público</c:v>
                </c:pt>
                <c:pt idx="6">
                  <c:v>Comunidades mapuches</c:v>
                </c:pt>
                <c:pt idx="7">
                  <c:v>Al interior de los hogares / casas</c:v>
                </c:pt>
                <c:pt idx="8">
                  <c:v>Centros de internación de menores (Responsabilidad Penal Adolescente)</c:v>
                </c:pt>
                <c:pt idx="9">
                  <c:v>Residencias u hogares de adultos mayores</c:v>
                </c:pt>
                <c:pt idx="10">
                  <c:v>Lugares de trabajo</c:v>
                </c:pt>
                <c:pt idx="11">
                  <c:v>Furgones o carros de la Policía</c:v>
                </c:pt>
                <c:pt idx="12">
                  <c:v>Hogares de menores</c:v>
                </c:pt>
                <c:pt idx="13">
                  <c:v>En la calle</c:v>
                </c:pt>
                <c:pt idx="14">
                  <c:v>Comisarías o retenes de Policía</c:v>
                </c:pt>
                <c:pt idx="15">
                  <c:v>Cárceles</c:v>
                </c:pt>
              </c:strCache>
            </c:strRef>
          </c:cat>
          <c:val>
            <c:numRef>
              <c:f>Hoja1!$B$2:$B$17</c:f>
              <c:numCache>
                <c:formatCode>####.0%</c:formatCode>
                <c:ptCount val="16"/>
                <c:pt idx="0">
                  <c:v>8.2504917281912248E-3</c:v>
                </c:pt>
                <c:pt idx="1">
                  <c:v>9.7833247050100412E-3</c:v>
                </c:pt>
                <c:pt idx="2">
                  <c:v>4.3066551931115506E-2</c:v>
                </c:pt>
                <c:pt idx="3">
                  <c:v>6.693066263470096E-2</c:v>
                </c:pt>
                <c:pt idx="4">
                  <c:v>7.4787609869338148E-2</c:v>
                </c:pt>
                <c:pt idx="5">
                  <c:v>8.1082291142902385E-2</c:v>
                </c:pt>
                <c:pt idx="6">
                  <c:v>0.10031817968047138</c:v>
                </c:pt>
                <c:pt idx="7">
                  <c:v>0.11864473909176518</c:v>
                </c:pt>
                <c:pt idx="8">
                  <c:v>0.12155569418336365</c:v>
                </c:pt>
                <c:pt idx="9">
                  <c:v>0.13816105998321668</c:v>
                </c:pt>
                <c:pt idx="10">
                  <c:v>0.15581316823711094</c:v>
                </c:pt>
                <c:pt idx="11">
                  <c:v>0.18338449430883386</c:v>
                </c:pt>
                <c:pt idx="12">
                  <c:v>0.20686966830061537</c:v>
                </c:pt>
                <c:pt idx="13">
                  <c:v>0.34372808575713237</c:v>
                </c:pt>
                <c:pt idx="14">
                  <c:v>0.40188078244442244</c:v>
                </c:pt>
                <c:pt idx="15">
                  <c:v>0.65898730834854524</c:v>
                </c:pt>
              </c:numCache>
            </c:numRef>
          </c:val>
        </c:ser>
        <c:dLbls>
          <c:showLegendKey val="0"/>
          <c:showVal val="0"/>
          <c:showCatName val="0"/>
          <c:showSerName val="0"/>
          <c:showPercent val="0"/>
          <c:showBubbleSize val="0"/>
        </c:dLbls>
        <c:gapWidth val="70"/>
        <c:axId val="167787520"/>
        <c:axId val="38422784"/>
      </c:barChart>
      <c:catAx>
        <c:axId val="167787520"/>
        <c:scaling>
          <c:orientation val="minMax"/>
        </c:scaling>
        <c:delete val="0"/>
        <c:axPos val="l"/>
        <c:majorTickMark val="out"/>
        <c:minorTickMark val="none"/>
        <c:tickLblPos val="nextTo"/>
        <c:txPr>
          <a:bodyPr/>
          <a:lstStyle/>
          <a:p>
            <a:pPr>
              <a:defRPr sz="1200"/>
            </a:pPr>
            <a:endParaRPr lang="es-CL"/>
          </a:p>
        </c:txPr>
        <c:crossAx val="38422784"/>
        <c:crosses val="autoZero"/>
        <c:auto val="1"/>
        <c:lblAlgn val="ctr"/>
        <c:lblOffset val="100"/>
        <c:noMultiLvlLbl val="0"/>
      </c:catAx>
      <c:valAx>
        <c:axId val="38422784"/>
        <c:scaling>
          <c:orientation val="minMax"/>
        </c:scaling>
        <c:delete val="1"/>
        <c:axPos val="b"/>
        <c:numFmt formatCode="####.0%" sourceLinked="1"/>
        <c:majorTickMark val="out"/>
        <c:minorTickMark val="none"/>
        <c:tickLblPos val="none"/>
        <c:crossAx val="167787520"/>
        <c:crosses val="autoZero"/>
        <c:crossBetween val="between"/>
      </c:valAx>
      <c:spPr>
        <a:noFill/>
        <a:ln w="25400">
          <a:noFill/>
        </a:ln>
      </c:spPr>
    </c:plotArea>
    <c:plotVisOnly val="1"/>
    <c:dispBlanksAs val="gap"/>
    <c:showDLblsOverMax val="0"/>
  </c:chart>
  <c:spPr>
    <a:ln>
      <a:noFill/>
    </a:ln>
  </c:spPr>
  <c:txPr>
    <a:bodyPr/>
    <a:lstStyle/>
    <a:p>
      <a:pPr>
        <a:defRPr sz="1100">
          <a:latin typeface="Calibri" panose="020F0502020204030204" pitchFamily="34" charset="0"/>
        </a:defRPr>
      </a:pPr>
      <a:endParaRPr lang="es-CL"/>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CL" sz="1800" dirty="0"/>
              <a:t>Respecto a los derechos civiles y políticos, ¿Cuán de acuerdo está </a:t>
            </a:r>
            <a:r>
              <a:rPr lang="es-CL" sz="1800" dirty="0" smtClean="0"/>
              <a:t>con…..?   (Muestra </a:t>
            </a:r>
            <a:r>
              <a:rPr lang="es-CL" sz="1800" dirty="0"/>
              <a:t>Total)</a:t>
            </a:r>
          </a:p>
        </c:rich>
      </c:tx>
      <c:layout/>
      <c:overlay val="0"/>
    </c:title>
    <c:autoTitleDeleted val="0"/>
    <c:plotArea>
      <c:layout/>
      <c:barChart>
        <c:barDir val="bar"/>
        <c:grouping val="percentStacked"/>
        <c:varyColors val="0"/>
        <c:ser>
          <c:idx val="0"/>
          <c:order val="0"/>
          <c:tx>
            <c:strRef>
              <c:f>Hoja1!$A$2</c:f>
              <c:strCache>
                <c:ptCount val="1"/>
                <c:pt idx="0">
                  <c:v>En desacuerdo</c:v>
                </c:pt>
              </c:strCache>
            </c:strRef>
          </c:tx>
          <c:spPr>
            <a:solidFill>
              <a:srgbClr val="FF5050"/>
            </a:solidFill>
          </c:spPr>
          <c:invertIfNegative val="0"/>
          <c:dLbls>
            <c:dLbl>
              <c:idx val="0"/>
              <c:layout/>
              <c:tx>
                <c:rich>
                  <a:bodyPr/>
                  <a:lstStyle/>
                  <a:p>
                    <a:r>
                      <a:rPr lang="en-US" sz="1400" smtClean="0"/>
                      <a:t>20,2</a:t>
                    </a:r>
                    <a:endParaRPr lang="en-US" dirty="0"/>
                  </a:p>
                </c:rich>
              </c:tx>
              <c:showLegendKey val="0"/>
              <c:showVal val="1"/>
              <c:showCatName val="0"/>
              <c:showSerName val="0"/>
              <c:showPercent val="0"/>
              <c:showBubbleSize val="0"/>
            </c:dLbl>
            <c:dLbl>
              <c:idx val="1"/>
              <c:layout/>
              <c:tx>
                <c:rich>
                  <a:bodyPr/>
                  <a:lstStyle/>
                  <a:p>
                    <a:r>
                      <a:rPr lang="en-US" sz="1400" smtClean="0"/>
                      <a:t>29,4</a:t>
                    </a:r>
                    <a:endParaRPr lang="en-US"/>
                  </a:p>
                </c:rich>
              </c:tx>
              <c:showLegendKey val="0"/>
              <c:showVal val="1"/>
              <c:showCatName val="0"/>
              <c:showSerName val="0"/>
              <c:showPercent val="0"/>
              <c:showBubbleSize val="0"/>
            </c:dLbl>
            <c:dLbl>
              <c:idx val="2"/>
              <c:layout/>
              <c:tx>
                <c:rich>
                  <a:bodyPr/>
                  <a:lstStyle/>
                  <a:p>
                    <a:r>
                      <a:rPr lang="en-US" sz="1400" smtClean="0"/>
                      <a:t>30,8</a:t>
                    </a:r>
                    <a:endParaRPr lang="en-US"/>
                  </a:p>
                </c:rich>
              </c:tx>
              <c:showLegendKey val="0"/>
              <c:showVal val="1"/>
              <c:showCatName val="0"/>
              <c:showSerName val="0"/>
              <c:showPercent val="0"/>
              <c:showBubbleSize val="0"/>
            </c:dLbl>
            <c:dLbl>
              <c:idx val="3"/>
              <c:layout/>
              <c:tx>
                <c:rich>
                  <a:bodyPr/>
                  <a:lstStyle/>
                  <a:p>
                    <a:r>
                      <a:rPr lang="en-US" sz="1400" smtClean="0"/>
                      <a:t>11,2</a:t>
                    </a:r>
                    <a:endParaRPr lang="en-US"/>
                  </a:p>
                </c:rich>
              </c:tx>
              <c:showLegendKey val="0"/>
              <c:showVal val="1"/>
              <c:showCatName val="0"/>
              <c:showSerName val="0"/>
              <c:showPercent val="0"/>
              <c:showBubbleSize val="0"/>
            </c:dLbl>
            <c:dLbl>
              <c:idx val="4"/>
              <c:layout/>
              <c:tx>
                <c:rich>
                  <a:bodyPr/>
                  <a:lstStyle/>
                  <a:p>
                    <a:r>
                      <a:rPr lang="en-US" sz="1400" smtClean="0"/>
                      <a:t>75,4</a:t>
                    </a:r>
                    <a:endParaRPr lang="en-US"/>
                  </a:p>
                </c:rich>
              </c:tx>
              <c:showLegendKey val="0"/>
              <c:showVal val="1"/>
              <c:showCatName val="0"/>
              <c:showSerName val="0"/>
              <c:showPercent val="0"/>
              <c:showBubbleSize val="0"/>
            </c:dLbl>
            <c:txPr>
              <a:bodyPr/>
              <a:lstStyle/>
              <a:p>
                <a:pPr>
                  <a:defRPr sz="1400"/>
                </a:pPr>
                <a:endParaRPr lang="es-CL"/>
              </a:p>
            </c:txPr>
            <c:showLegendKey val="0"/>
            <c:showVal val="1"/>
            <c:showCatName val="0"/>
            <c:showSerName val="0"/>
            <c:showPercent val="0"/>
            <c:showBubbleSize val="0"/>
            <c:showLeaderLines val="0"/>
          </c:dLbls>
          <c:cat>
            <c:strRef>
              <c:f>Hoja1!$B$1:$F$1</c:f>
              <c:strCache>
                <c:ptCount val="5"/>
                <c:pt idx="0">
                  <c:v>Las marchas y actos masivos, forman parte de la vida en democracia.</c:v>
                </c:pt>
                <c:pt idx="1">
                  <c:v> Las marchas y actos masivos, atentan contra los derechos de las demás personas.</c:v>
                </c:pt>
                <c:pt idx="2">
                  <c:v>Proteger los derechos humanos dificulta la lucha contra la delincuencia.</c:v>
                </c:pt>
                <c:pt idx="3">
                  <c:v>Votar es un deber de la ciudadanía</c:v>
                </c:pt>
                <c:pt idx="4">
                  <c:v>En nuestro país, se aplica la ley a todos por igual</c:v>
                </c:pt>
              </c:strCache>
            </c:strRef>
          </c:cat>
          <c:val>
            <c:numRef>
              <c:f>Hoja1!$B$2:$F$2</c:f>
              <c:numCache>
                <c:formatCode>#,##0.0</c:formatCode>
                <c:ptCount val="5"/>
                <c:pt idx="0">
                  <c:v>-20.242507543751376</c:v>
                </c:pt>
                <c:pt idx="1">
                  <c:v>-29.35538508985081</c:v>
                </c:pt>
                <c:pt idx="2">
                  <c:v>-30.757722705018701</c:v>
                </c:pt>
                <c:pt idx="3">
                  <c:v>-11.168336544613799</c:v>
                </c:pt>
                <c:pt idx="4">
                  <c:v>-75.413286264594703</c:v>
                </c:pt>
              </c:numCache>
            </c:numRef>
          </c:val>
        </c:ser>
        <c:ser>
          <c:idx val="1"/>
          <c:order val="1"/>
          <c:tx>
            <c:strRef>
              <c:f>Hoja1!$A$3</c:f>
              <c:strCache>
                <c:ptCount val="1"/>
                <c:pt idx="0">
                  <c:v>De acuerdo</c:v>
                </c:pt>
              </c:strCache>
            </c:strRef>
          </c:tx>
          <c:spPr>
            <a:solidFill>
              <a:srgbClr val="92D050"/>
            </a:solidFill>
          </c:spPr>
          <c:invertIfNegative val="0"/>
          <c:dLbls>
            <c:txPr>
              <a:bodyPr/>
              <a:lstStyle/>
              <a:p>
                <a:pPr>
                  <a:defRPr sz="1400"/>
                </a:pPr>
                <a:endParaRPr lang="es-CL"/>
              </a:p>
            </c:txPr>
            <c:showLegendKey val="0"/>
            <c:showVal val="1"/>
            <c:showCatName val="0"/>
            <c:showSerName val="0"/>
            <c:showPercent val="0"/>
            <c:showBubbleSize val="0"/>
            <c:showLeaderLines val="0"/>
          </c:dLbls>
          <c:cat>
            <c:strRef>
              <c:f>Hoja1!$B$1:$F$1</c:f>
              <c:strCache>
                <c:ptCount val="5"/>
                <c:pt idx="0">
                  <c:v>Las marchas y actos masivos, forman parte de la vida en democracia.</c:v>
                </c:pt>
                <c:pt idx="1">
                  <c:v> Las marchas y actos masivos, atentan contra los derechos de las demás personas.</c:v>
                </c:pt>
                <c:pt idx="2">
                  <c:v>Proteger los derechos humanos dificulta la lucha contra la delincuencia.</c:v>
                </c:pt>
                <c:pt idx="3">
                  <c:v>Votar es un deber de la ciudadanía</c:v>
                </c:pt>
                <c:pt idx="4">
                  <c:v>En nuestro país, se aplica la ley a todos por igual</c:v>
                </c:pt>
              </c:strCache>
            </c:strRef>
          </c:cat>
          <c:val>
            <c:numRef>
              <c:f>Hoja1!$B$3:$F$3</c:f>
              <c:numCache>
                <c:formatCode>#,##0.0</c:formatCode>
                <c:ptCount val="5"/>
                <c:pt idx="0">
                  <c:v>68.620350953450526</c:v>
                </c:pt>
                <c:pt idx="1">
                  <c:v>57.34981614855873</c:v>
                </c:pt>
                <c:pt idx="2">
                  <c:v>50.383636562524742</c:v>
                </c:pt>
                <c:pt idx="3">
                  <c:v>83.493901890968885</c:v>
                </c:pt>
                <c:pt idx="4">
                  <c:v>14.623367549517344</c:v>
                </c:pt>
              </c:numCache>
            </c:numRef>
          </c:val>
        </c:ser>
        <c:dLbls>
          <c:showLegendKey val="0"/>
          <c:showVal val="0"/>
          <c:showCatName val="0"/>
          <c:showSerName val="0"/>
          <c:showPercent val="0"/>
          <c:showBubbleSize val="0"/>
        </c:dLbls>
        <c:gapWidth val="75"/>
        <c:overlap val="100"/>
        <c:axId val="184164864"/>
        <c:axId val="38427392"/>
      </c:barChart>
      <c:catAx>
        <c:axId val="184164864"/>
        <c:scaling>
          <c:orientation val="maxMin"/>
        </c:scaling>
        <c:delete val="0"/>
        <c:axPos val="l"/>
        <c:majorTickMark val="none"/>
        <c:minorTickMark val="none"/>
        <c:tickLblPos val="low"/>
        <c:txPr>
          <a:bodyPr/>
          <a:lstStyle/>
          <a:p>
            <a:pPr>
              <a:defRPr sz="1600"/>
            </a:pPr>
            <a:endParaRPr lang="es-CL"/>
          </a:p>
        </c:txPr>
        <c:crossAx val="38427392"/>
        <c:crosses val="autoZero"/>
        <c:auto val="1"/>
        <c:lblAlgn val="ctr"/>
        <c:lblOffset val="100"/>
        <c:noMultiLvlLbl val="0"/>
      </c:catAx>
      <c:valAx>
        <c:axId val="38427392"/>
        <c:scaling>
          <c:orientation val="minMax"/>
        </c:scaling>
        <c:delete val="1"/>
        <c:axPos val="t"/>
        <c:numFmt formatCode="0%" sourceLinked="1"/>
        <c:majorTickMark val="none"/>
        <c:minorTickMark val="none"/>
        <c:tickLblPos val="none"/>
        <c:crossAx val="184164864"/>
        <c:crosses val="autoZero"/>
        <c:crossBetween val="between"/>
      </c:valAx>
    </c:plotArea>
    <c:legend>
      <c:legendPos val="b"/>
      <c:layout>
        <c:manualLayout>
          <c:xMode val="edge"/>
          <c:yMode val="edge"/>
          <c:x val="0.52070665645960956"/>
          <c:y val="0.9214857615743608"/>
          <c:w val="0.38682742782152246"/>
          <c:h val="6.1535711950714229E-2"/>
        </c:manualLayout>
      </c:layout>
      <c:overlay val="0"/>
      <c:txPr>
        <a:bodyPr/>
        <a:lstStyle/>
        <a:p>
          <a:pPr>
            <a:defRPr sz="1200"/>
          </a:pPr>
          <a:endParaRPr lang="es-CL"/>
        </a:p>
      </c:txPr>
    </c:legend>
    <c:plotVisOnly val="1"/>
    <c:dispBlanksAs val="gap"/>
    <c:showDLblsOverMax val="0"/>
  </c:chart>
  <c:spPr>
    <a:ln>
      <a:noFill/>
    </a:ln>
  </c:spPr>
  <c:txPr>
    <a:bodyPr/>
    <a:lstStyle/>
    <a:p>
      <a:pPr>
        <a:defRPr sz="1100">
          <a:latin typeface="Calibri" pitchFamily="34" charset="0"/>
        </a:defRPr>
      </a:pPr>
      <a:endParaRPr lang="es-CL"/>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50" baseline="0" dirty="0" err="1"/>
              <a:t>Cuando</a:t>
            </a:r>
            <a:r>
              <a:rPr lang="en-US" sz="1450" baseline="0" dirty="0"/>
              <a:t> </a:t>
            </a:r>
            <a:r>
              <a:rPr lang="en-US" sz="1450" baseline="0" dirty="0" err="1"/>
              <a:t>escucha</a:t>
            </a:r>
            <a:r>
              <a:rPr lang="en-US" sz="1450" baseline="0" dirty="0"/>
              <a:t> el </a:t>
            </a:r>
            <a:r>
              <a:rPr lang="en-US" sz="1450" baseline="0" dirty="0" err="1"/>
              <a:t>término</a:t>
            </a:r>
            <a:r>
              <a:rPr lang="en-US" sz="1450" baseline="0" dirty="0"/>
              <a:t> Derechos Humanos, ¿</a:t>
            </a:r>
            <a:r>
              <a:rPr lang="en-US" sz="1450" baseline="0" dirty="0" err="1"/>
              <a:t>Qué</a:t>
            </a:r>
            <a:r>
              <a:rPr lang="en-US" sz="1450" baseline="0" dirty="0"/>
              <a:t> ideas se le </a:t>
            </a:r>
            <a:r>
              <a:rPr lang="en-US" sz="1450" baseline="0" dirty="0" err="1"/>
              <a:t>vienen</a:t>
            </a:r>
            <a:r>
              <a:rPr lang="en-US" sz="1450" baseline="0" dirty="0"/>
              <a:t> a la </a:t>
            </a:r>
            <a:r>
              <a:rPr lang="en-US" sz="1450" baseline="0" dirty="0" err="1"/>
              <a:t>mente</a:t>
            </a:r>
            <a:r>
              <a:rPr lang="en-US" sz="1450" baseline="0" dirty="0"/>
              <a:t>?  </a:t>
            </a:r>
            <a:r>
              <a:rPr lang="en-US" sz="1450" baseline="0" dirty="0" err="1"/>
              <a:t>Año</a:t>
            </a:r>
            <a:r>
              <a:rPr lang="en-US" sz="1450" baseline="0" dirty="0"/>
              <a:t> </a:t>
            </a:r>
            <a:r>
              <a:rPr lang="en-US" sz="1450" baseline="0" dirty="0" smtClean="0"/>
              <a:t>2015</a:t>
            </a:r>
            <a:endParaRPr lang="en-US" sz="1450" baseline="0" dirty="0"/>
          </a:p>
        </c:rich>
      </c:tx>
      <c:layout>
        <c:manualLayout>
          <c:xMode val="edge"/>
          <c:yMode val="edge"/>
          <c:x val="0.11479826467368837"/>
          <c:y val="0"/>
        </c:manualLayout>
      </c:layout>
      <c:overlay val="0"/>
    </c:title>
    <c:autoTitleDeleted val="0"/>
    <c:plotArea>
      <c:layout>
        <c:manualLayout>
          <c:layoutTarget val="inner"/>
          <c:xMode val="edge"/>
          <c:yMode val="edge"/>
          <c:x val="0.5105086229034661"/>
          <c:y val="0.11678265906962719"/>
          <c:w val="0.44757113310163565"/>
          <c:h val="0.86976174306942633"/>
        </c:manualLayout>
      </c:layout>
      <c:barChart>
        <c:barDir val="bar"/>
        <c:grouping val="clustered"/>
        <c:varyColors val="0"/>
        <c:ser>
          <c:idx val="0"/>
          <c:order val="0"/>
          <c:tx>
            <c:strRef>
              <c:f>Hoja1!$B$1</c:f>
              <c:strCache>
                <c:ptCount val="1"/>
                <c:pt idx="0">
                  <c:v>Columna2</c:v>
                </c:pt>
              </c:strCache>
            </c:strRef>
          </c:tx>
          <c:spPr>
            <a:solidFill>
              <a:srgbClr val="009999"/>
            </a:solidFill>
          </c:spPr>
          <c:invertIfNegative val="0"/>
          <c:dLbls>
            <c:txPr>
              <a:bodyPr/>
              <a:lstStyle/>
              <a:p>
                <a:pPr>
                  <a:defRPr sz="1100" baseline="0"/>
                </a:pPr>
                <a:endParaRPr lang="es-CL"/>
              </a:p>
            </c:txPr>
            <c:showLegendKey val="0"/>
            <c:showVal val="1"/>
            <c:showCatName val="0"/>
            <c:showSerName val="0"/>
            <c:showPercent val="0"/>
            <c:showBubbleSize val="0"/>
            <c:showLeaderLines val="0"/>
          </c:dLbls>
          <c:cat>
            <c:strRef>
              <c:f>Hoja1!$A$2:$A$16</c:f>
              <c:strCache>
                <c:ptCount val="15"/>
                <c:pt idx="0">
                  <c:v>Derechos fundamentales de las personas</c:v>
                </c:pt>
                <c:pt idx="1">
                  <c:v>Respeto, buen trato, igualdad y dignidad de las personas</c:v>
                </c:pt>
                <c:pt idx="2">
                  <c:v>Justicia y defensa de los derechos de las personas</c:v>
                </c:pt>
                <c:pt idx="3">
                  <c:v>Democracia, progreso y desarrollo de las sociedades</c:v>
                </c:pt>
                <c:pt idx="4">
                  <c:v>Libertades (de expresión, de elección, etc.)</c:v>
                </c:pt>
                <c:pt idx="5">
                  <c:v>Dictadura militar (Pinochet, periodo 1973-1990, etc.)</c:v>
                </c:pt>
                <c:pt idx="6">
                  <c:v>Abuso de poder, maltrato y violaciones a los derechos humanos</c:v>
                </c:pt>
                <c:pt idx="7">
                  <c:v>Organizaciones y agrupaciones de derechos humanos (Agrupación Detenidos Desaparecidos, ONG’s de mujeres, ecologistas, Am</c:v>
                </c:pt>
                <c:pt idx="8">
                  <c:v>Violencia de Estado, crímenes de lesa humanidad, genocidio (Nazis, Ruanda, Apartheid, etc.)</c:v>
                </c:pt>
                <c:pt idx="9">
                  <c:v>Organismos internacionales de derechos humanos (ONU, UNICEF, OIT, Corte Interamericana, Corte Penal Internacional, etc.)</c:v>
                </c:pt>
                <c:pt idx="10">
                  <c:v>Tratados y convenios internacionales de derechos humanos</c:v>
                </c:pt>
                <c:pt idx="11">
                  <c:v>Posiciones políticas de izquierda, personas de izquierda (PS, PC, etc.)</c:v>
                </c:pt>
                <c:pt idx="12">
                  <c:v>Respeto a grupos vulnerables o minorías  (sexuales, religiosas, étnicas, etc.)</c:v>
                </c:pt>
                <c:pt idx="13">
                  <c:v>Otra</c:v>
                </c:pt>
                <c:pt idx="14">
                  <c:v>No sabe</c:v>
                </c:pt>
              </c:strCache>
            </c:strRef>
          </c:cat>
          <c:val>
            <c:numRef>
              <c:f>Hoja1!$B$2:$B$16</c:f>
              <c:numCache>
                <c:formatCode>####.0%</c:formatCode>
                <c:ptCount val="15"/>
                <c:pt idx="0">
                  <c:v>0.52500000000000002</c:v>
                </c:pt>
                <c:pt idx="1">
                  <c:v>0.26817193572931247</c:v>
                </c:pt>
                <c:pt idx="2">
                  <c:v>0.23291461202728725</c:v>
                </c:pt>
                <c:pt idx="3">
                  <c:v>0.13998403077845126</c:v>
                </c:pt>
                <c:pt idx="4">
                  <c:v>0.13297541772091093</c:v>
                </c:pt>
                <c:pt idx="5">
                  <c:v>0.11232542563155863</c:v>
                </c:pt>
                <c:pt idx="6">
                  <c:v>9.9604543629247394E-2</c:v>
                </c:pt>
                <c:pt idx="7">
                  <c:v>3.1997597013091822E-2</c:v>
                </c:pt>
                <c:pt idx="8">
                  <c:v>3.0546701235937994E-2</c:v>
                </c:pt>
                <c:pt idx="9">
                  <c:v>2.5126255134504664E-2</c:v>
                </c:pt>
                <c:pt idx="10">
                  <c:v>2.068160347709614E-2</c:v>
                </c:pt>
                <c:pt idx="11">
                  <c:v>1.6574557042400857E-2</c:v>
                </c:pt>
                <c:pt idx="12">
                  <c:v>3.6272547557831374E-2</c:v>
                </c:pt>
                <c:pt idx="13">
                  <c:v>1.2656809825337562E-2</c:v>
                </c:pt>
                <c:pt idx="14">
                  <c:v>5.1769281438121206E-2</c:v>
                </c:pt>
              </c:numCache>
            </c:numRef>
          </c:val>
        </c:ser>
        <c:dLbls>
          <c:showLegendKey val="0"/>
          <c:showVal val="0"/>
          <c:showCatName val="0"/>
          <c:showSerName val="0"/>
          <c:showPercent val="0"/>
          <c:showBubbleSize val="0"/>
        </c:dLbls>
        <c:gapWidth val="50"/>
        <c:axId val="44999168"/>
        <c:axId val="39109184"/>
      </c:barChart>
      <c:catAx>
        <c:axId val="44999168"/>
        <c:scaling>
          <c:orientation val="maxMin"/>
        </c:scaling>
        <c:delete val="0"/>
        <c:axPos val="l"/>
        <c:majorTickMark val="out"/>
        <c:minorTickMark val="none"/>
        <c:tickLblPos val="nextTo"/>
        <c:txPr>
          <a:bodyPr/>
          <a:lstStyle/>
          <a:p>
            <a:pPr>
              <a:defRPr sz="1200"/>
            </a:pPr>
            <a:endParaRPr lang="es-CL"/>
          </a:p>
        </c:txPr>
        <c:crossAx val="39109184"/>
        <c:crosses val="autoZero"/>
        <c:auto val="1"/>
        <c:lblAlgn val="ctr"/>
        <c:lblOffset val="100"/>
        <c:noMultiLvlLbl val="0"/>
      </c:catAx>
      <c:valAx>
        <c:axId val="39109184"/>
        <c:scaling>
          <c:orientation val="minMax"/>
        </c:scaling>
        <c:delete val="1"/>
        <c:axPos val="t"/>
        <c:numFmt formatCode="####.0%" sourceLinked="1"/>
        <c:majorTickMark val="out"/>
        <c:minorTickMark val="none"/>
        <c:tickLblPos val="none"/>
        <c:crossAx val="44999168"/>
        <c:crosses val="autoZero"/>
        <c:crossBetween val="between"/>
      </c:valAx>
    </c:plotArea>
    <c:plotVisOnly val="1"/>
    <c:dispBlanksAs val="gap"/>
    <c:showDLblsOverMax val="0"/>
  </c:chart>
  <c:txPr>
    <a:bodyPr/>
    <a:lstStyle/>
    <a:p>
      <a:pPr>
        <a:defRPr sz="1000">
          <a:latin typeface="Calibri" panose="020F0502020204030204" pitchFamily="34" charset="0"/>
        </a:defRPr>
      </a:pPr>
      <a:endParaRPr lang="es-CL"/>
    </a:p>
  </c:tx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a:defRPr/>
            </a:pPr>
            <a:r>
              <a:rPr lang="es-CL" sz="1600" dirty="0"/>
              <a:t>¿Está usted de acuerdo con que las personas castiguen a presuntos delincuentes, (desnudando, golpeando o insultando), como sucede con las denominadas "detenciones ciudadanas" ocurridas en el último tiempo? (Muestra total)</a:t>
            </a:r>
          </a:p>
        </c:rich>
      </c:tx>
      <c:layout>
        <c:manualLayout>
          <c:xMode val="edge"/>
          <c:yMode val="edge"/>
          <c:x val="0.11861111111111113"/>
          <c:y val="0"/>
        </c:manualLayout>
      </c:layout>
      <c:overlay val="0"/>
    </c:title>
    <c:autoTitleDeleted val="0"/>
    <c:plotArea>
      <c:layout>
        <c:manualLayout>
          <c:layoutTarget val="inner"/>
          <c:xMode val="edge"/>
          <c:yMode val="edge"/>
          <c:x val="0.26497644052621605"/>
          <c:y val="0.2671367923733789"/>
          <c:w val="0.44060218799218387"/>
          <c:h val="0.65831553965794642"/>
        </c:manualLayout>
      </c:layout>
      <c:pieChart>
        <c:varyColors val="1"/>
        <c:ser>
          <c:idx val="0"/>
          <c:order val="0"/>
          <c:dPt>
            <c:idx val="0"/>
            <c:bubble3D val="0"/>
            <c:spPr>
              <a:solidFill>
                <a:srgbClr val="993366"/>
              </a:solidFill>
            </c:spPr>
          </c:dPt>
          <c:dPt>
            <c:idx val="1"/>
            <c:bubble3D val="0"/>
            <c:spPr>
              <a:solidFill>
                <a:srgbClr val="99CC00"/>
              </a:solidFill>
            </c:spPr>
          </c:dPt>
          <c:dLbls>
            <c:dLbl>
              <c:idx val="0"/>
              <c:layout>
                <c:manualLayout>
                  <c:x val="-1.0148913677456982E-2"/>
                  <c:y val="-4.9087926509186371E-2"/>
                </c:manualLayout>
              </c:layout>
              <c:showLegendKey val="0"/>
              <c:showVal val="0"/>
              <c:showCatName val="1"/>
              <c:showSerName val="0"/>
              <c:showPercent val="1"/>
              <c:showBubbleSize val="0"/>
            </c:dLbl>
            <c:dLbl>
              <c:idx val="1"/>
              <c:layout>
                <c:manualLayout>
                  <c:x val="8.4111621463983672E-3"/>
                  <c:y val="-4.737970253718285E-2"/>
                </c:manualLayout>
              </c:layout>
              <c:showLegendKey val="0"/>
              <c:showVal val="0"/>
              <c:showCatName val="1"/>
              <c:showSerName val="0"/>
              <c:showPercent val="1"/>
              <c:showBubbleSize val="0"/>
            </c:dLbl>
            <c:numFmt formatCode="0.0%" sourceLinked="0"/>
            <c:txPr>
              <a:bodyPr/>
              <a:lstStyle/>
              <a:p>
                <a:pPr>
                  <a:defRPr sz="1400"/>
                </a:pPr>
                <a:endParaRPr lang="es-CL"/>
              </a:p>
            </c:txPr>
            <c:showLegendKey val="0"/>
            <c:showVal val="0"/>
            <c:showCatName val="1"/>
            <c:showSerName val="0"/>
            <c:showPercent val="1"/>
            <c:showBubbleSize val="0"/>
            <c:showLeaderLines val="1"/>
          </c:dLbls>
          <c:cat>
            <c:strRef>
              <c:f>Hoja1!$A$2:$A$3</c:f>
              <c:strCache>
                <c:ptCount val="2"/>
                <c:pt idx="0">
                  <c:v>Sí</c:v>
                </c:pt>
                <c:pt idx="1">
                  <c:v>No</c:v>
                </c:pt>
              </c:strCache>
            </c:strRef>
          </c:cat>
          <c:val>
            <c:numRef>
              <c:f>Hoja1!$B$2:$B$3</c:f>
              <c:numCache>
                <c:formatCode>####.0%</c:formatCode>
                <c:ptCount val="2"/>
                <c:pt idx="0">
                  <c:v>0.43500000000000005</c:v>
                </c:pt>
                <c:pt idx="1">
                  <c:v>0.56543538248160963</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txPr>
    <a:bodyPr/>
    <a:lstStyle/>
    <a:p>
      <a:pPr>
        <a:defRPr sz="1100">
          <a:latin typeface="Calibri" panose="020F0502020204030204" pitchFamily="34" charset="0"/>
        </a:defRPr>
      </a:pPr>
      <a:endParaRPr lang="es-CL"/>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rtl="0">
              <a:defRPr/>
            </a:pPr>
            <a:r>
              <a:rPr lang="es-CL" sz="1800" dirty="0"/>
              <a:t>¿Cuán de acuerdo está con?</a:t>
            </a:r>
          </a:p>
          <a:p>
            <a:pPr algn="ctr" rtl="0">
              <a:defRPr/>
            </a:pPr>
            <a:r>
              <a:rPr lang="es-CL" sz="1800" dirty="0"/>
              <a:t>(Muestra total) </a:t>
            </a:r>
          </a:p>
        </c:rich>
      </c:tx>
      <c:layout>
        <c:manualLayout>
          <c:xMode val="edge"/>
          <c:yMode val="edge"/>
          <c:x val="0.34980865984365606"/>
          <c:y val="4.7349147155833891E-4"/>
        </c:manualLayout>
      </c:layout>
      <c:overlay val="0"/>
    </c:title>
    <c:autoTitleDeleted val="0"/>
    <c:plotArea>
      <c:layout/>
      <c:barChart>
        <c:barDir val="bar"/>
        <c:grouping val="percentStacked"/>
        <c:varyColors val="0"/>
        <c:ser>
          <c:idx val="0"/>
          <c:order val="0"/>
          <c:tx>
            <c:strRef>
              <c:f>Hoja1!$A$2</c:f>
              <c:strCache>
                <c:ptCount val="1"/>
                <c:pt idx="0">
                  <c:v>En desacuerdo</c:v>
                </c:pt>
              </c:strCache>
            </c:strRef>
          </c:tx>
          <c:spPr>
            <a:solidFill>
              <a:srgbClr val="FF5050"/>
            </a:solidFill>
          </c:spPr>
          <c:invertIfNegative val="0"/>
          <c:dLbls>
            <c:dLbl>
              <c:idx val="0"/>
              <c:layout/>
              <c:tx>
                <c:rich>
                  <a:bodyPr/>
                  <a:lstStyle/>
                  <a:p>
                    <a:r>
                      <a:rPr lang="en-US" sz="1200"/>
                      <a:t>17,3</a:t>
                    </a:r>
                    <a:endParaRPr lang="en-US"/>
                  </a:p>
                </c:rich>
              </c:tx>
              <c:showLegendKey val="0"/>
              <c:showVal val="1"/>
              <c:showCatName val="0"/>
              <c:showSerName val="0"/>
              <c:showPercent val="0"/>
              <c:showBubbleSize val="0"/>
            </c:dLbl>
            <c:dLbl>
              <c:idx val="1"/>
              <c:layout/>
              <c:tx>
                <c:rich>
                  <a:bodyPr/>
                  <a:lstStyle/>
                  <a:p>
                    <a:r>
                      <a:rPr lang="en-US" sz="1200"/>
                      <a:t>71,2</a:t>
                    </a:r>
                    <a:endParaRPr lang="en-US"/>
                  </a:p>
                </c:rich>
              </c:tx>
              <c:showLegendKey val="0"/>
              <c:showVal val="1"/>
              <c:showCatName val="0"/>
              <c:showSerName val="0"/>
              <c:showPercent val="0"/>
              <c:showBubbleSize val="0"/>
            </c:dLbl>
            <c:dLbl>
              <c:idx val="2"/>
              <c:layout/>
              <c:tx>
                <c:rich>
                  <a:bodyPr/>
                  <a:lstStyle/>
                  <a:p>
                    <a:r>
                      <a:rPr lang="en-US" sz="1200"/>
                      <a:t>9,9</a:t>
                    </a:r>
                    <a:endParaRPr lang="en-US"/>
                  </a:p>
                </c:rich>
              </c:tx>
              <c:showLegendKey val="0"/>
              <c:showVal val="1"/>
              <c:showCatName val="0"/>
              <c:showSerName val="0"/>
              <c:showPercent val="0"/>
              <c:showBubbleSize val="0"/>
            </c:dLbl>
            <c:txPr>
              <a:bodyPr/>
              <a:lstStyle/>
              <a:p>
                <a:pPr>
                  <a:defRPr sz="1200"/>
                </a:pPr>
                <a:endParaRPr lang="es-CL"/>
              </a:p>
            </c:txPr>
            <c:showLegendKey val="0"/>
            <c:showVal val="1"/>
            <c:showCatName val="0"/>
            <c:showSerName val="0"/>
            <c:showPercent val="0"/>
            <c:showBubbleSize val="0"/>
            <c:showLeaderLines val="0"/>
          </c:dLbls>
          <c:cat>
            <c:strRef>
              <c:f>Hoja1!$B$1:$D$1</c:f>
              <c:strCache>
                <c:ptCount val="3"/>
                <c:pt idx="0">
                  <c:v>Toda persona que haya cometido un delito, debe estar presa.</c:v>
                </c:pt>
                <c:pt idx="1">
                  <c:v>La carcel sirve para rehabilitar a las personas que cometen delitos.</c:v>
                </c:pt>
                <c:pt idx="2">
                  <c:v>La opinión de niños y niñas debe ser tomada en cuenta, cuando los adultos toman decisiones que les afectan.</c:v>
                </c:pt>
              </c:strCache>
            </c:strRef>
          </c:cat>
          <c:val>
            <c:numRef>
              <c:f>Hoja1!$B$2:$D$2</c:f>
              <c:numCache>
                <c:formatCode>General</c:formatCode>
                <c:ptCount val="3"/>
                <c:pt idx="0">
                  <c:v>-17.3</c:v>
                </c:pt>
                <c:pt idx="1">
                  <c:v>-71.2</c:v>
                </c:pt>
                <c:pt idx="2">
                  <c:v>-9.9</c:v>
                </c:pt>
              </c:numCache>
            </c:numRef>
          </c:val>
        </c:ser>
        <c:ser>
          <c:idx val="1"/>
          <c:order val="1"/>
          <c:tx>
            <c:strRef>
              <c:f>Hoja1!$A$3</c:f>
              <c:strCache>
                <c:ptCount val="1"/>
                <c:pt idx="0">
                  <c:v>De acuerdo</c:v>
                </c:pt>
              </c:strCache>
            </c:strRef>
          </c:tx>
          <c:spPr>
            <a:solidFill>
              <a:srgbClr val="92D050"/>
            </a:solidFill>
          </c:spPr>
          <c:invertIfNegative val="0"/>
          <c:dLbls>
            <c:txPr>
              <a:bodyPr/>
              <a:lstStyle/>
              <a:p>
                <a:pPr>
                  <a:defRPr sz="1200"/>
                </a:pPr>
                <a:endParaRPr lang="es-CL"/>
              </a:p>
            </c:txPr>
            <c:showLegendKey val="0"/>
            <c:showVal val="1"/>
            <c:showCatName val="0"/>
            <c:showSerName val="0"/>
            <c:showPercent val="0"/>
            <c:showBubbleSize val="0"/>
            <c:showLeaderLines val="0"/>
          </c:dLbls>
          <c:cat>
            <c:strRef>
              <c:f>Hoja1!$B$1:$D$1</c:f>
              <c:strCache>
                <c:ptCount val="3"/>
                <c:pt idx="0">
                  <c:v>Toda persona que haya cometido un delito, debe estar presa.</c:v>
                </c:pt>
                <c:pt idx="1">
                  <c:v>La carcel sirve para rehabilitar a las personas que cometen delitos.</c:v>
                </c:pt>
                <c:pt idx="2">
                  <c:v>La opinión de niños y niñas debe ser tomada en cuenta, cuando los adultos toman decisiones que les afectan.</c:v>
                </c:pt>
              </c:strCache>
            </c:strRef>
          </c:cat>
          <c:val>
            <c:numRef>
              <c:f>Hoja1!$B$3:$D$3</c:f>
              <c:numCache>
                <c:formatCode>General</c:formatCode>
                <c:ptCount val="3"/>
                <c:pt idx="0" formatCode="0.0">
                  <c:v>69</c:v>
                </c:pt>
                <c:pt idx="1">
                  <c:v>16.899999999999999</c:v>
                </c:pt>
                <c:pt idx="2" formatCode="0.0">
                  <c:v>79</c:v>
                </c:pt>
              </c:numCache>
            </c:numRef>
          </c:val>
        </c:ser>
        <c:dLbls>
          <c:showLegendKey val="0"/>
          <c:showVal val="0"/>
          <c:showCatName val="0"/>
          <c:showSerName val="0"/>
          <c:showPercent val="0"/>
          <c:showBubbleSize val="0"/>
        </c:dLbls>
        <c:gapWidth val="75"/>
        <c:overlap val="100"/>
        <c:axId val="184403456"/>
        <c:axId val="184455680"/>
      </c:barChart>
      <c:catAx>
        <c:axId val="184403456"/>
        <c:scaling>
          <c:orientation val="maxMin"/>
        </c:scaling>
        <c:delete val="0"/>
        <c:axPos val="l"/>
        <c:majorTickMark val="none"/>
        <c:minorTickMark val="none"/>
        <c:tickLblPos val="low"/>
        <c:txPr>
          <a:bodyPr/>
          <a:lstStyle/>
          <a:p>
            <a:pPr>
              <a:defRPr sz="1600"/>
            </a:pPr>
            <a:endParaRPr lang="es-CL"/>
          </a:p>
        </c:txPr>
        <c:crossAx val="184455680"/>
        <c:crosses val="autoZero"/>
        <c:auto val="1"/>
        <c:lblAlgn val="ctr"/>
        <c:lblOffset val="100"/>
        <c:noMultiLvlLbl val="0"/>
      </c:catAx>
      <c:valAx>
        <c:axId val="184455680"/>
        <c:scaling>
          <c:orientation val="minMax"/>
        </c:scaling>
        <c:delete val="1"/>
        <c:axPos val="t"/>
        <c:numFmt formatCode="0%" sourceLinked="1"/>
        <c:majorTickMark val="none"/>
        <c:minorTickMark val="none"/>
        <c:tickLblPos val="none"/>
        <c:crossAx val="184403456"/>
        <c:crosses val="autoZero"/>
        <c:crossBetween val="between"/>
      </c:valAx>
    </c:plotArea>
    <c:legend>
      <c:legendPos val="b"/>
      <c:layout>
        <c:manualLayout>
          <c:xMode val="edge"/>
          <c:yMode val="edge"/>
          <c:x val="0.53459554534849818"/>
          <c:y val="0.89927640431835409"/>
          <c:w val="0.38682742782152235"/>
          <c:h val="8.3741547792564583E-2"/>
        </c:manualLayout>
      </c:layout>
      <c:overlay val="0"/>
      <c:txPr>
        <a:bodyPr/>
        <a:lstStyle/>
        <a:p>
          <a:pPr>
            <a:defRPr sz="1400"/>
          </a:pPr>
          <a:endParaRPr lang="es-CL"/>
        </a:p>
      </c:txPr>
    </c:legend>
    <c:plotVisOnly val="1"/>
    <c:dispBlanksAs val="gap"/>
    <c:showDLblsOverMax val="0"/>
  </c:chart>
  <c:spPr>
    <a:ln>
      <a:noFill/>
    </a:ln>
  </c:spPr>
  <c:txPr>
    <a:bodyPr/>
    <a:lstStyle/>
    <a:p>
      <a:pPr>
        <a:defRPr sz="1100">
          <a:latin typeface="Calibri" panose="020F0502020204030204" pitchFamily="34" charset="0"/>
        </a:defRPr>
      </a:pPr>
      <a:endParaRPr lang="es-CL"/>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Calibri" panose="020F0502020204030204" pitchFamily="34" charset="0"/>
              </a:defRPr>
            </a:pPr>
            <a:r>
              <a:rPr lang="en-US" sz="1800" dirty="0">
                <a:latin typeface="Calibri" panose="020F0502020204030204" pitchFamily="34" charset="0"/>
              </a:rPr>
              <a:t>¿Con </a:t>
            </a:r>
            <a:r>
              <a:rPr lang="en-US" sz="1800" dirty="0" err="1">
                <a:latin typeface="Calibri" panose="020F0502020204030204" pitchFamily="34" charset="0"/>
              </a:rPr>
              <a:t>cuál</a:t>
            </a:r>
            <a:r>
              <a:rPr lang="en-US" sz="1800" dirty="0">
                <a:latin typeface="Calibri" panose="020F0502020204030204" pitchFamily="34" charset="0"/>
              </a:rPr>
              <a:t> de las </a:t>
            </a:r>
            <a:r>
              <a:rPr lang="en-US" sz="1800" dirty="0" err="1">
                <a:latin typeface="Calibri" panose="020F0502020204030204" pitchFamily="34" charset="0"/>
              </a:rPr>
              <a:t>siguientes</a:t>
            </a:r>
            <a:r>
              <a:rPr lang="en-US" sz="1800" dirty="0">
                <a:latin typeface="Calibri" panose="020F0502020204030204" pitchFamily="34" charset="0"/>
              </a:rPr>
              <a:t> </a:t>
            </a:r>
            <a:r>
              <a:rPr lang="en-US" sz="1800" dirty="0" err="1">
                <a:latin typeface="Calibri" panose="020F0502020204030204" pitchFamily="34" charset="0"/>
              </a:rPr>
              <a:t>frases</a:t>
            </a:r>
            <a:r>
              <a:rPr lang="en-US" sz="1800" dirty="0">
                <a:latin typeface="Calibri" panose="020F0502020204030204" pitchFamily="34" charset="0"/>
              </a:rPr>
              <a:t> </a:t>
            </a:r>
            <a:r>
              <a:rPr lang="en-US" sz="1800" dirty="0" err="1">
                <a:latin typeface="Calibri" panose="020F0502020204030204" pitchFamily="34" charset="0"/>
              </a:rPr>
              <a:t>está</a:t>
            </a:r>
            <a:r>
              <a:rPr lang="en-US" sz="1800" dirty="0">
                <a:latin typeface="Calibri" panose="020F0502020204030204" pitchFamily="34" charset="0"/>
              </a:rPr>
              <a:t> </a:t>
            </a:r>
            <a:r>
              <a:rPr lang="en-US" sz="1800" dirty="0" err="1">
                <a:latin typeface="Calibri" panose="020F0502020204030204" pitchFamily="34" charset="0"/>
              </a:rPr>
              <a:t>Ud</a:t>
            </a:r>
            <a:r>
              <a:rPr lang="en-US" sz="1800" dirty="0">
                <a:latin typeface="Calibri" panose="020F0502020204030204" pitchFamily="34" charset="0"/>
              </a:rPr>
              <a:t>. </a:t>
            </a:r>
            <a:r>
              <a:rPr lang="en-US" sz="1800" dirty="0" err="1">
                <a:latin typeface="Calibri" panose="020F0502020204030204" pitchFamily="34" charset="0"/>
              </a:rPr>
              <a:t>más</a:t>
            </a:r>
            <a:r>
              <a:rPr lang="en-US" sz="1800" dirty="0">
                <a:latin typeface="Calibri" panose="020F0502020204030204" pitchFamily="34" charset="0"/>
              </a:rPr>
              <a:t> de </a:t>
            </a:r>
            <a:r>
              <a:rPr lang="en-US" sz="1800" dirty="0" err="1">
                <a:latin typeface="Calibri" panose="020F0502020204030204" pitchFamily="34" charset="0"/>
              </a:rPr>
              <a:t>acuerdo</a:t>
            </a:r>
            <a:r>
              <a:rPr lang="en-US" sz="1800" dirty="0">
                <a:latin typeface="Calibri" panose="020F0502020204030204" pitchFamily="34" charset="0"/>
              </a:rPr>
              <a:t>? </a:t>
            </a:r>
          </a:p>
        </c:rich>
      </c:tx>
      <c:layout>
        <c:manualLayout>
          <c:xMode val="edge"/>
          <c:yMode val="edge"/>
          <c:x val="0.13541816642052579"/>
          <c:y val="0"/>
        </c:manualLayout>
      </c:layout>
      <c:overlay val="0"/>
    </c:title>
    <c:autoTitleDeleted val="0"/>
    <c:plotArea>
      <c:layout>
        <c:manualLayout>
          <c:layoutTarget val="inner"/>
          <c:xMode val="edge"/>
          <c:yMode val="edge"/>
          <c:x val="0.32018780320705126"/>
          <c:y val="0.20502656791356677"/>
          <c:w val="0.42671035890192094"/>
          <c:h val="0.73916792628227357"/>
        </c:manualLayout>
      </c:layout>
      <c:pieChart>
        <c:varyColors val="1"/>
        <c:ser>
          <c:idx val="0"/>
          <c:order val="0"/>
          <c:tx>
            <c:strRef>
              <c:f>Hoja1!$B$1</c:f>
              <c:strCache>
                <c:ptCount val="1"/>
                <c:pt idx="0">
                  <c:v>Columna1</c:v>
                </c:pt>
              </c:strCache>
            </c:strRef>
          </c:tx>
          <c:dPt>
            <c:idx val="0"/>
            <c:bubble3D val="0"/>
            <c:spPr>
              <a:solidFill>
                <a:srgbClr val="92D050"/>
              </a:solidFill>
            </c:spPr>
          </c:dPt>
          <c:dPt>
            <c:idx val="1"/>
            <c:bubble3D val="0"/>
            <c:spPr>
              <a:solidFill>
                <a:srgbClr val="FFCC99"/>
              </a:solidFill>
            </c:spPr>
          </c:dPt>
          <c:dPt>
            <c:idx val="2"/>
            <c:bubble3D val="0"/>
            <c:spPr>
              <a:solidFill>
                <a:srgbClr val="FF7C80"/>
              </a:solidFill>
            </c:spPr>
          </c:dPt>
          <c:dPt>
            <c:idx val="3"/>
            <c:bubble3D val="0"/>
            <c:spPr>
              <a:solidFill>
                <a:schemeClr val="accent3">
                  <a:lumMod val="50000"/>
                </a:schemeClr>
              </a:solidFill>
            </c:spPr>
          </c:dPt>
          <c:dLbls>
            <c:dLbl>
              <c:idx val="0"/>
              <c:layout>
                <c:manualLayout>
                  <c:x val="4.5300999305845975E-2"/>
                  <c:y val="-0.255460683764754"/>
                </c:manualLayout>
              </c:layout>
              <c:showLegendKey val="0"/>
              <c:showVal val="0"/>
              <c:showCatName val="1"/>
              <c:showSerName val="0"/>
              <c:showPercent val="1"/>
              <c:showBubbleSize val="0"/>
            </c:dLbl>
            <c:dLbl>
              <c:idx val="1"/>
              <c:layout>
                <c:manualLayout>
                  <c:x val="-3.1810271833126624E-2"/>
                  <c:y val="-4.1970052684797601E-2"/>
                </c:manualLayout>
              </c:layout>
              <c:showLegendKey val="0"/>
              <c:showVal val="0"/>
              <c:showCatName val="1"/>
              <c:showSerName val="0"/>
              <c:showPercent val="1"/>
              <c:showBubbleSize val="0"/>
            </c:dLbl>
            <c:dLbl>
              <c:idx val="2"/>
              <c:layout>
                <c:manualLayout>
                  <c:x val="-0.12874267222283609"/>
                  <c:y val="0.11193601418896786"/>
                </c:manualLayout>
              </c:layout>
              <c:showLegendKey val="0"/>
              <c:showVal val="0"/>
              <c:showCatName val="1"/>
              <c:showSerName val="0"/>
              <c:showPercent val="1"/>
              <c:showBubbleSize val="0"/>
            </c:dLbl>
            <c:dLbl>
              <c:idx val="3"/>
              <c:layout>
                <c:manualLayout>
                  <c:x val="2.4668418288396218E-2"/>
                  <c:y val="2.0770627602583833E-2"/>
                </c:manualLayout>
              </c:layout>
              <c:showLegendKey val="0"/>
              <c:showVal val="0"/>
              <c:showCatName val="1"/>
              <c:showSerName val="0"/>
              <c:showPercent val="1"/>
              <c:showBubbleSize val="0"/>
            </c:dLbl>
            <c:numFmt formatCode="0.0%" sourceLinked="0"/>
            <c:txPr>
              <a:bodyPr/>
              <a:lstStyle/>
              <a:p>
                <a:pPr>
                  <a:defRPr sz="1500">
                    <a:latin typeface="Calibri" panose="020F0502020204030204" pitchFamily="34" charset="0"/>
                  </a:defRPr>
                </a:pPr>
                <a:endParaRPr lang="es-CL"/>
              </a:p>
            </c:txPr>
            <c:showLegendKey val="0"/>
            <c:showVal val="0"/>
            <c:showCatName val="1"/>
            <c:showSerName val="0"/>
            <c:showPercent val="1"/>
            <c:showBubbleSize val="0"/>
            <c:showLeaderLines val="1"/>
          </c:dLbls>
          <c:cat>
            <c:strRef>
              <c:f>Hoja1!$A$2:$A$5</c:f>
              <c:strCache>
                <c:ptCount val="4"/>
                <c:pt idx="0">
                  <c:v>La Democracia es preferible a cualquier otra forma de gobierno</c:v>
                </c:pt>
                <c:pt idx="1">
                  <c:v>En algunas circunstancias, gobierno autoritario puede ser preferible a uno democrático</c:v>
                </c:pt>
                <c:pt idx="2">
                  <c:v>A gente como uno, da lo mismo un régimen democrático o autoritario</c:v>
                </c:pt>
                <c:pt idx="3">
                  <c:v>NS/NR</c:v>
                </c:pt>
              </c:strCache>
            </c:strRef>
          </c:cat>
          <c:val>
            <c:numRef>
              <c:f>Hoja1!$B$2:$B$5</c:f>
              <c:numCache>
                <c:formatCode>####.0%</c:formatCode>
                <c:ptCount val="4"/>
                <c:pt idx="0">
                  <c:v>0.60172583308973671</c:v>
                </c:pt>
                <c:pt idx="1">
                  <c:v>0.13866496455402222</c:v>
                </c:pt>
                <c:pt idx="2">
                  <c:v>0.20511380995534056</c:v>
                </c:pt>
                <c:pt idx="3">
                  <c:v>5.3999999999999999E-2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US" sz="1800"/>
              <a:t>Índice de Cultura Democrática </a:t>
            </a:r>
          </a:p>
          <a:p>
            <a:pPr>
              <a:defRPr sz="1800"/>
            </a:pPr>
            <a:r>
              <a:rPr lang="en-US" sz="1800"/>
              <a:t>(Muestra total)</a:t>
            </a:r>
          </a:p>
        </c:rich>
      </c:tx>
      <c:layout>
        <c:manualLayout>
          <c:xMode val="edge"/>
          <c:yMode val="edge"/>
          <c:x val="4.6160049677020004E-2"/>
          <c:y val="0"/>
        </c:manualLayout>
      </c:layout>
      <c:overlay val="0"/>
    </c:title>
    <c:autoTitleDeleted val="0"/>
    <c:plotArea>
      <c:layout>
        <c:manualLayout>
          <c:layoutTarget val="inner"/>
          <c:xMode val="edge"/>
          <c:yMode val="edge"/>
          <c:x val="0.30941601726792256"/>
          <c:y val="0.25746048106247987"/>
          <c:w val="0.43691863907673262"/>
          <c:h val="0.70393251907225773"/>
        </c:manualLayout>
      </c:layout>
      <c:pieChart>
        <c:varyColors val="1"/>
        <c:ser>
          <c:idx val="0"/>
          <c:order val="0"/>
          <c:tx>
            <c:strRef>
              <c:f>Hoja1!$B$1</c:f>
              <c:strCache>
                <c:ptCount val="1"/>
                <c:pt idx="0">
                  <c:v>Columna1</c:v>
                </c:pt>
              </c:strCache>
            </c:strRef>
          </c:tx>
          <c:dPt>
            <c:idx val="0"/>
            <c:bubble3D val="0"/>
            <c:spPr>
              <a:solidFill>
                <a:srgbClr val="FF5050"/>
              </a:solidFill>
            </c:spPr>
          </c:dPt>
          <c:dPt>
            <c:idx val="1"/>
            <c:bubble3D val="0"/>
            <c:spPr>
              <a:solidFill>
                <a:srgbClr val="FF7C80"/>
              </a:solidFill>
            </c:spPr>
          </c:dPt>
          <c:dPt>
            <c:idx val="2"/>
            <c:bubble3D val="0"/>
            <c:spPr>
              <a:solidFill>
                <a:srgbClr val="FFCC99"/>
              </a:solidFill>
            </c:spPr>
          </c:dPt>
          <c:dPt>
            <c:idx val="3"/>
            <c:bubble3D val="0"/>
            <c:spPr>
              <a:solidFill>
                <a:srgbClr val="92D050"/>
              </a:solidFill>
            </c:spPr>
          </c:dPt>
          <c:dLbls>
            <c:dLbl>
              <c:idx val="0"/>
              <c:layout>
                <c:manualLayout>
                  <c:x val="3.3111028338121164E-2"/>
                  <c:y val="-9.2630801163186456E-3"/>
                </c:manualLayout>
              </c:layout>
              <c:showLegendKey val="0"/>
              <c:showVal val="0"/>
              <c:showCatName val="1"/>
              <c:showSerName val="0"/>
              <c:showPercent val="1"/>
              <c:showBubbleSize val="0"/>
            </c:dLbl>
            <c:dLbl>
              <c:idx val="1"/>
              <c:layout>
                <c:manualLayout>
                  <c:x val="2.1693150165854588E-2"/>
                  <c:y val="-4.9065315494045636E-2"/>
                </c:manualLayout>
              </c:layout>
              <c:showLegendKey val="0"/>
              <c:showVal val="0"/>
              <c:showCatName val="1"/>
              <c:showSerName val="0"/>
              <c:showPercent val="1"/>
              <c:showBubbleSize val="0"/>
            </c:dLbl>
            <c:dLbl>
              <c:idx val="2"/>
              <c:layout>
                <c:manualLayout>
                  <c:x val="-8.8038085054041634E-2"/>
                  <c:y val="-6.8012504783419123E-2"/>
                </c:manualLayout>
              </c:layout>
              <c:showLegendKey val="0"/>
              <c:showVal val="0"/>
              <c:showCatName val="1"/>
              <c:showSerName val="0"/>
              <c:showPercent val="1"/>
              <c:showBubbleSize val="0"/>
            </c:dLbl>
            <c:dLbl>
              <c:idx val="3"/>
              <c:layout>
                <c:manualLayout>
                  <c:x val="-6.6382257130160174E-2"/>
                  <c:y val="6.4011626574119629E-2"/>
                </c:manualLayout>
              </c:layout>
              <c:showLegendKey val="0"/>
              <c:showVal val="0"/>
              <c:showCatName val="1"/>
              <c:showSerName val="0"/>
              <c:showPercent val="1"/>
              <c:showBubbleSize val="0"/>
            </c:dLbl>
            <c:numFmt formatCode="0.0%" sourceLinked="0"/>
            <c:txPr>
              <a:bodyPr/>
              <a:lstStyle/>
              <a:p>
                <a:pPr>
                  <a:defRPr sz="1600"/>
                </a:pPr>
                <a:endParaRPr lang="es-CL"/>
              </a:p>
            </c:txPr>
            <c:showLegendKey val="0"/>
            <c:showVal val="0"/>
            <c:showCatName val="1"/>
            <c:showSerName val="0"/>
            <c:showPercent val="1"/>
            <c:showBubbleSize val="0"/>
            <c:showLeaderLines val="1"/>
          </c:dLbls>
          <c:cat>
            <c:strRef>
              <c:f>Hoja1!$A$2:$A$5</c:f>
              <c:strCache>
                <c:ptCount val="4"/>
                <c:pt idx="0">
                  <c:v>Baja cultura democrática</c:v>
                </c:pt>
                <c:pt idx="1">
                  <c:v>Cultura democrática media</c:v>
                </c:pt>
                <c:pt idx="2">
                  <c:v>Cultura democrática media alta</c:v>
                </c:pt>
                <c:pt idx="3">
                  <c:v>Alta cultura democrática</c:v>
                </c:pt>
              </c:strCache>
            </c:strRef>
          </c:cat>
          <c:val>
            <c:numRef>
              <c:f>Hoja1!$B$2:$B$5</c:f>
              <c:numCache>
                <c:formatCode>#,##0.0%</c:formatCode>
                <c:ptCount val="4"/>
                <c:pt idx="0">
                  <c:v>4.5764601096898533E-2</c:v>
                </c:pt>
                <c:pt idx="1">
                  <c:v>0.41771581922869372</c:v>
                </c:pt>
                <c:pt idx="2">
                  <c:v>0.42242086635198567</c:v>
                </c:pt>
                <c:pt idx="3">
                  <c:v>0.11409871332242204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txPr>
    <a:bodyPr/>
    <a:lstStyle/>
    <a:p>
      <a:pPr>
        <a:defRPr sz="1100">
          <a:latin typeface="Calibri" panose="020F0502020204030204" pitchFamily="34" charset="0"/>
        </a:defRPr>
      </a:pPr>
      <a:endParaRPr lang="es-CL"/>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sysClr val="windowText" lastClr="000000"/>
                </a:solidFill>
                <a:latin typeface="+mn-lt"/>
                <a:ea typeface="+mn-ea"/>
                <a:cs typeface="+mn-cs"/>
              </a:defRPr>
            </a:pPr>
            <a:r>
              <a:rPr lang="es-CL" sz="1100" b="1" i="0" u="none" strike="noStrike" baseline="0">
                <a:effectLst/>
              </a:rPr>
              <a:t>¿Cuán de acuerdo está con?</a:t>
            </a:r>
          </a:p>
          <a:p>
            <a:pPr marL="0" marR="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sysClr val="windowText" lastClr="000000"/>
                </a:solidFill>
                <a:latin typeface="+mn-lt"/>
                <a:ea typeface="+mn-ea"/>
                <a:cs typeface="+mn-cs"/>
              </a:defRPr>
            </a:pPr>
            <a:r>
              <a:rPr lang="es-CL" sz="1100" b="1" i="0" baseline="0">
                <a:effectLst/>
              </a:rPr>
              <a:t>(Muestra total)</a:t>
            </a:r>
            <a:endParaRPr lang="es-ES" sz="1100">
              <a:effectLst/>
            </a:endParaRPr>
          </a:p>
          <a:p>
            <a:pPr marL="0" marR="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sysClr val="windowText" lastClr="000000"/>
                </a:solidFill>
                <a:latin typeface="+mn-lt"/>
                <a:ea typeface="+mn-ea"/>
                <a:cs typeface="+mn-cs"/>
              </a:defRPr>
            </a:pPr>
            <a:r>
              <a:rPr lang="es-CL" sz="1100" b="1" i="0" u="none" strike="noStrike" baseline="0">
                <a:effectLst/>
              </a:rPr>
              <a:t> </a:t>
            </a:r>
            <a:endParaRPr lang="es-CL" sz="1100">
              <a:effectLst/>
            </a:endParaRPr>
          </a:p>
        </c:rich>
      </c:tx>
      <c:layout/>
      <c:overlay val="0"/>
    </c:title>
    <c:autoTitleDeleted val="0"/>
    <c:plotArea>
      <c:layout>
        <c:manualLayout>
          <c:layoutTarget val="inner"/>
          <c:xMode val="edge"/>
          <c:yMode val="edge"/>
          <c:x val="0.49762415179082498"/>
          <c:y val="0.24710969503868913"/>
          <c:w val="0.48046786175229389"/>
          <c:h val="0.59320476383328735"/>
        </c:manualLayout>
      </c:layout>
      <c:barChart>
        <c:barDir val="bar"/>
        <c:grouping val="percentStacked"/>
        <c:varyColors val="0"/>
        <c:ser>
          <c:idx val="0"/>
          <c:order val="0"/>
          <c:tx>
            <c:strRef>
              <c:f>Hoja1!$A$2</c:f>
              <c:strCache>
                <c:ptCount val="1"/>
                <c:pt idx="0">
                  <c:v>En desacuerdo</c:v>
                </c:pt>
              </c:strCache>
            </c:strRef>
          </c:tx>
          <c:spPr>
            <a:solidFill>
              <a:srgbClr val="FF5050"/>
            </a:solidFill>
          </c:spPr>
          <c:invertIfNegative val="0"/>
          <c:dLbls>
            <c:dLbl>
              <c:idx val="0"/>
              <c:layout>
                <c:manualLayout>
                  <c:x val="-2.3900239750392384E-2"/>
                  <c:y val="0"/>
                </c:manualLayout>
              </c:layout>
              <c:tx>
                <c:rich>
                  <a:bodyPr/>
                  <a:lstStyle/>
                  <a:p>
                    <a:r>
                      <a:rPr lang="en-US"/>
                      <a:t>3,1</a:t>
                    </a:r>
                  </a:p>
                </c:rich>
              </c:tx>
              <c:showLegendKey val="0"/>
              <c:showVal val="1"/>
              <c:showCatName val="0"/>
              <c:showSerName val="0"/>
              <c:showPercent val="0"/>
              <c:showBubbleSize val="0"/>
            </c:dLbl>
            <c:dLbl>
              <c:idx val="1"/>
              <c:layout>
                <c:manualLayout>
                  <c:x val="-1.9915167658269523E-2"/>
                  <c:y val="1.6352362246799122E-2"/>
                </c:manualLayout>
              </c:layout>
              <c:tx>
                <c:rich>
                  <a:bodyPr/>
                  <a:lstStyle/>
                  <a:p>
                    <a:r>
                      <a:rPr lang="en-US"/>
                      <a:t>1,8</a:t>
                    </a:r>
                  </a:p>
                </c:rich>
              </c:tx>
              <c:showLegendKey val="0"/>
              <c:showVal val="1"/>
              <c:showCatName val="0"/>
              <c:showSerName val="0"/>
              <c:showPercent val="0"/>
              <c:showBubbleSize val="0"/>
            </c:dLbl>
            <c:dLbl>
              <c:idx val="2"/>
              <c:tx>
                <c:rich>
                  <a:bodyPr/>
                  <a:lstStyle/>
                  <a:p>
                    <a:r>
                      <a:rPr lang="en-US"/>
                      <a:t>30,8</a:t>
                    </a:r>
                  </a:p>
                </c:rich>
              </c:tx>
              <c:showLegendKey val="0"/>
              <c:showVal val="1"/>
              <c:showCatName val="0"/>
              <c:showSerName val="0"/>
              <c:showPercent val="0"/>
              <c:showBubbleSize val="0"/>
            </c:dLbl>
            <c:dLbl>
              <c:idx val="3"/>
              <c:tx>
                <c:rich>
                  <a:bodyPr/>
                  <a:lstStyle/>
                  <a:p>
                    <a:r>
                      <a:rPr lang="en-US"/>
                      <a:t>11,2</a:t>
                    </a:r>
                  </a:p>
                </c:rich>
              </c:tx>
              <c:showLegendKey val="0"/>
              <c:showVal val="1"/>
              <c:showCatName val="0"/>
              <c:showSerName val="0"/>
              <c:showPercent val="0"/>
              <c:showBubbleSize val="0"/>
            </c:dLbl>
            <c:dLbl>
              <c:idx val="4"/>
              <c:tx>
                <c:rich>
                  <a:bodyPr/>
                  <a:lstStyle/>
                  <a:p>
                    <a:r>
                      <a:rPr lang="en-US"/>
                      <a:t>75,4</a:t>
                    </a:r>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Hoja1!$B$1:$C$1</c:f>
              <c:strCache>
                <c:ptCount val="2"/>
                <c:pt idx="0">
                  <c:v> En la formación de las Fuerzas Armadas, de Orden y Seguridad, se debe incluir el estudio de los derechos humanos.</c:v>
                </c:pt>
                <c:pt idx="1">
                  <c:v> Si se quiere formar buenos ciudadanos y ciudadanas, hay que enseñar derechos humanos desde la escuela.</c:v>
                </c:pt>
              </c:strCache>
            </c:strRef>
          </c:cat>
          <c:val>
            <c:numRef>
              <c:f>Hoja1!$B$2:$C$2</c:f>
              <c:numCache>
                <c:formatCode>General</c:formatCode>
                <c:ptCount val="2"/>
                <c:pt idx="0">
                  <c:v>-3.1</c:v>
                </c:pt>
                <c:pt idx="1">
                  <c:v>-1.8</c:v>
                </c:pt>
              </c:numCache>
            </c:numRef>
          </c:val>
        </c:ser>
        <c:ser>
          <c:idx val="1"/>
          <c:order val="1"/>
          <c:tx>
            <c:strRef>
              <c:f>Hoja1!$A$3</c:f>
              <c:strCache>
                <c:ptCount val="1"/>
                <c:pt idx="0">
                  <c:v>De acuerdo</c:v>
                </c:pt>
              </c:strCache>
            </c:strRef>
          </c:tx>
          <c:spPr>
            <a:solidFill>
              <a:srgbClr val="009999"/>
            </a:solidFill>
          </c:spPr>
          <c:invertIfNegative val="0"/>
          <c:dLbls>
            <c:showLegendKey val="0"/>
            <c:showVal val="1"/>
            <c:showCatName val="0"/>
            <c:showSerName val="0"/>
            <c:showPercent val="0"/>
            <c:showBubbleSize val="0"/>
            <c:showLeaderLines val="0"/>
          </c:dLbls>
          <c:cat>
            <c:strRef>
              <c:f>Hoja1!$B$1:$C$1</c:f>
              <c:strCache>
                <c:ptCount val="2"/>
                <c:pt idx="0">
                  <c:v> En la formación de las Fuerzas Armadas, de Orden y Seguridad, se debe incluir el estudio de los derechos humanos.</c:v>
                </c:pt>
                <c:pt idx="1">
                  <c:v> Si se quiere formar buenos ciudadanos y ciudadanas, hay que enseñar derechos humanos desde la escuela.</c:v>
                </c:pt>
              </c:strCache>
            </c:strRef>
          </c:cat>
          <c:val>
            <c:numRef>
              <c:f>Hoja1!$B$3:$C$3</c:f>
              <c:numCache>
                <c:formatCode>General</c:formatCode>
                <c:ptCount val="2"/>
                <c:pt idx="0">
                  <c:v>91.3</c:v>
                </c:pt>
                <c:pt idx="1">
                  <c:v>95.6</c:v>
                </c:pt>
              </c:numCache>
            </c:numRef>
          </c:val>
        </c:ser>
        <c:dLbls>
          <c:showLegendKey val="0"/>
          <c:showVal val="0"/>
          <c:showCatName val="0"/>
          <c:showSerName val="0"/>
          <c:showPercent val="0"/>
          <c:showBubbleSize val="0"/>
        </c:dLbls>
        <c:gapWidth val="75"/>
        <c:overlap val="100"/>
        <c:axId val="184404992"/>
        <c:axId val="45045376"/>
      </c:barChart>
      <c:catAx>
        <c:axId val="184404992"/>
        <c:scaling>
          <c:orientation val="maxMin"/>
        </c:scaling>
        <c:delete val="0"/>
        <c:axPos val="l"/>
        <c:majorTickMark val="none"/>
        <c:minorTickMark val="none"/>
        <c:tickLblPos val="low"/>
        <c:crossAx val="45045376"/>
        <c:crosses val="autoZero"/>
        <c:auto val="1"/>
        <c:lblAlgn val="ctr"/>
        <c:lblOffset val="100"/>
        <c:noMultiLvlLbl val="0"/>
      </c:catAx>
      <c:valAx>
        <c:axId val="45045376"/>
        <c:scaling>
          <c:orientation val="minMax"/>
        </c:scaling>
        <c:delete val="1"/>
        <c:axPos val="t"/>
        <c:numFmt formatCode="0%" sourceLinked="1"/>
        <c:majorTickMark val="none"/>
        <c:minorTickMark val="none"/>
        <c:tickLblPos val="nextTo"/>
        <c:crossAx val="184404992"/>
        <c:crosses val="autoZero"/>
        <c:crossBetween val="between"/>
      </c:valAx>
    </c:plotArea>
    <c:legend>
      <c:legendPos val="b"/>
      <c:layout>
        <c:manualLayout>
          <c:xMode val="edge"/>
          <c:yMode val="edge"/>
          <c:x val="0.41116962286436237"/>
          <c:y val="0.91793543519610654"/>
          <c:w val="0.3868274278215223"/>
          <c:h val="6.1535711950714195E-2"/>
        </c:manualLayout>
      </c:layout>
      <c:overlay val="0"/>
    </c:legend>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rtl="0">
              <a:defRPr/>
            </a:pPr>
            <a:r>
              <a:rPr lang="en-US" sz="1600" dirty="0" err="1"/>
              <a:t>En</a:t>
            </a:r>
            <a:r>
              <a:rPr lang="en-US" sz="1600" dirty="0"/>
              <a:t> </a:t>
            </a:r>
            <a:r>
              <a:rPr lang="en-US" sz="1600" dirty="0" err="1"/>
              <a:t>su</a:t>
            </a:r>
            <a:r>
              <a:rPr lang="en-US" sz="1600" dirty="0"/>
              <a:t> </a:t>
            </a:r>
            <a:r>
              <a:rPr lang="en-US" sz="1600" dirty="0" err="1"/>
              <a:t>opinión</a:t>
            </a:r>
            <a:r>
              <a:rPr lang="en-US" sz="1600" dirty="0"/>
              <a:t>, ¿la actual </a:t>
            </a:r>
            <a:r>
              <a:rPr lang="en-US" sz="1600" dirty="0" err="1"/>
              <a:t>situación</a:t>
            </a:r>
            <a:r>
              <a:rPr lang="en-US" sz="1600" dirty="0"/>
              <a:t> </a:t>
            </a:r>
            <a:r>
              <a:rPr lang="en-US" sz="1600" dirty="0" err="1"/>
              <a:t>en</a:t>
            </a:r>
            <a:r>
              <a:rPr lang="en-US" sz="1600" dirty="0"/>
              <a:t> Derechos Humanos </a:t>
            </a:r>
            <a:r>
              <a:rPr lang="en-US" sz="1600" dirty="0" err="1"/>
              <a:t>en</a:t>
            </a:r>
            <a:r>
              <a:rPr lang="en-US" sz="1600" dirty="0"/>
              <a:t> Chile </a:t>
            </a:r>
            <a:r>
              <a:rPr lang="en-US" sz="1600" dirty="0" err="1"/>
              <a:t>es</a:t>
            </a:r>
            <a:r>
              <a:rPr lang="en-US" sz="1600" dirty="0"/>
              <a:t> </a:t>
            </a:r>
            <a:r>
              <a:rPr lang="en-US" sz="1600" dirty="0" err="1"/>
              <a:t>mejor</a:t>
            </a:r>
            <a:r>
              <a:rPr lang="en-US" sz="1600" dirty="0"/>
              <a:t>, </a:t>
            </a:r>
            <a:r>
              <a:rPr lang="en-US" sz="1600" dirty="0" err="1"/>
              <a:t>igual</a:t>
            </a:r>
            <a:r>
              <a:rPr lang="en-US" sz="1600" dirty="0"/>
              <a:t> o </a:t>
            </a:r>
            <a:r>
              <a:rPr lang="en-US" sz="1600" dirty="0" err="1"/>
              <a:t>peor</a:t>
            </a:r>
            <a:r>
              <a:rPr lang="en-US" sz="1600" dirty="0"/>
              <a:t> que </a:t>
            </a:r>
            <a:r>
              <a:rPr lang="en-US" sz="1600" dirty="0" err="1"/>
              <a:t>hace</a:t>
            </a:r>
            <a:r>
              <a:rPr lang="en-US" sz="1600" dirty="0"/>
              <a:t> 10 </a:t>
            </a:r>
            <a:r>
              <a:rPr lang="en-US" sz="1600" dirty="0" err="1"/>
              <a:t>años</a:t>
            </a:r>
            <a:r>
              <a:rPr lang="en-US" sz="1600" dirty="0"/>
              <a:t>? </a:t>
            </a:r>
            <a:r>
              <a:rPr lang="en-US" sz="1600" dirty="0" err="1"/>
              <a:t>Comparativo</a:t>
            </a:r>
            <a:r>
              <a:rPr lang="en-US" sz="1600" dirty="0"/>
              <a:t> 2013 y 2015 </a:t>
            </a:r>
          </a:p>
          <a:p>
            <a:pPr algn="ctr" rtl="0">
              <a:defRPr/>
            </a:pPr>
            <a:r>
              <a:rPr lang="en-US" dirty="0"/>
              <a:t>(</a:t>
            </a:r>
            <a:r>
              <a:rPr lang="en-US" dirty="0" err="1"/>
              <a:t>Muestra</a:t>
            </a:r>
            <a:r>
              <a:rPr lang="en-US" dirty="0"/>
              <a:t> total)</a:t>
            </a:r>
            <a:endParaRPr lang="es-CL" dirty="0"/>
          </a:p>
        </c:rich>
      </c:tx>
      <c:layout>
        <c:manualLayout>
          <c:xMode val="edge"/>
          <c:yMode val="edge"/>
          <c:x val="0.10545129775444737"/>
          <c:y val="0"/>
        </c:manualLayout>
      </c:layout>
      <c:overlay val="0"/>
    </c:title>
    <c:autoTitleDeleted val="0"/>
    <c:plotArea>
      <c:layout>
        <c:manualLayout>
          <c:layoutTarget val="inner"/>
          <c:xMode val="edge"/>
          <c:yMode val="edge"/>
          <c:x val="2.4106947183870266E-2"/>
          <c:y val="0.24873213462425084"/>
          <c:w val="0.85697022093145669"/>
          <c:h val="0.63576923216548176"/>
        </c:manualLayout>
      </c:layout>
      <c:barChart>
        <c:barDir val="col"/>
        <c:grouping val="clustered"/>
        <c:varyColors val="0"/>
        <c:ser>
          <c:idx val="0"/>
          <c:order val="0"/>
          <c:tx>
            <c:strRef>
              <c:f>Hoja1!$B$1</c:f>
              <c:strCache>
                <c:ptCount val="1"/>
                <c:pt idx="0">
                  <c:v>2013</c:v>
                </c:pt>
              </c:strCache>
            </c:strRef>
          </c:tx>
          <c:spPr>
            <a:solidFill>
              <a:srgbClr val="99CCFF"/>
            </a:solidFill>
          </c:spPr>
          <c:invertIfNegative val="0"/>
          <c:dLbls>
            <c:dLbl>
              <c:idx val="1"/>
              <c:layout>
                <c:manualLayout>
                  <c:x val="-9.2592592592592622E-3"/>
                  <c:y val="0"/>
                </c:manualLayout>
              </c:layout>
              <c:showLegendKey val="0"/>
              <c:showVal val="1"/>
              <c:showCatName val="0"/>
              <c:showSerName val="0"/>
              <c:showPercent val="0"/>
              <c:showBubbleSize val="0"/>
            </c:dLbl>
            <c:dLbl>
              <c:idx val="2"/>
              <c:layout>
                <c:manualLayout>
                  <c:x val="-9.2592592592592622E-3"/>
                  <c:y val="0"/>
                </c:manualLayout>
              </c:layout>
              <c:showLegendKey val="0"/>
              <c:showVal val="1"/>
              <c:showCatName val="0"/>
              <c:showSerName val="0"/>
              <c:showPercent val="0"/>
              <c:showBubbleSize val="0"/>
            </c:dLbl>
            <c:dLbl>
              <c:idx val="3"/>
              <c:layout>
                <c:manualLayout>
                  <c:x val="-4.6296296296296302E-3"/>
                  <c:y val="-1.5873015873015876E-2"/>
                </c:manualLayout>
              </c:layout>
              <c:showLegendKey val="0"/>
              <c:showVal val="1"/>
              <c:showCatName val="0"/>
              <c:showSerName val="0"/>
              <c:showPercent val="0"/>
              <c:showBubbleSize val="0"/>
            </c:dLbl>
            <c:txPr>
              <a:bodyPr/>
              <a:lstStyle/>
              <a:p>
                <a:pPr>
                  <a:defRPr sz="1200"/>
                </a:pPr>
                <a:endParaRPr lang="es-CL"/>
              </a:p>
            </c:txPr>
            <c:showLegendKey val="0"/>
            <c:showVal val="1"/>
            <c:showCatName val="0"/>
            <c:showSerName val="0"/>
            <c:showPercent val="0"/>
            <c:showBubbleSize val="0"/>
            <c:showLeaderLines val="0"/>
          </c:dLbls>
          <c:cat>
            <c:strRef>
              <c:f>Hoja1!$A$2:$A$6</c:f>
              <c:strCache>
                <c:ptCount val="5"/>
                <c:pt idx="0">
                  <c:v>Mejor</c:v>
                </c:pt>
                <c:pt idx="1">
                  <c:v>Igual de bien</c:v>
                </c:pt>
                <c:pt idx="2">
                  <c:v>Igual de mal</c:v>
                </c:pt>
                <c:pt idx="3">
                  <c:v>Peor</c:v>
                </c:pt>
                <c:pt idx="4">
                  <c:v>NS/NR</c:v>
                </c:pt>
              </c:strCache>
            </c:strRef>
          </c:cat>
          <c:val>
            <c:numRef>
              <c:f>Hoja1!$B$2:$B$6</c:f>
              <c:numCache>
                <c:formatCode>####.0%</c:formatCode>
                <c:ptCount val="5"/>
                <c:pt idx="0">
                  <c:v>0.39900000000000008</c:v>
                </c:pt>
                <c:pt idx="1">
                  <c:v>0.13500000000000001</c:v>
                </c:pt>
                <c:pt idx="2">
                  <c:v>0.27300000000000002</c:v>
                </c:pt>
                <c:pt idx="3">
                  <c:v>0.12400000000000001</c:v>
                </c:pt>
                <c:pt idx="4">
                  <c:v>7.0000000000000021E-2</c:v>
                </c:pt>
              </c:numCache>
            </c:numRef>
          </c:val>
        </c:ser>
        <c:ser>
          <c:idx val="1"/>
          <c:order val="1"/>
          <c:tx>
            <c:strRef>
              <c:f>Hoja1!$C$1</c:f>
              <c:strCache>
                <c:ptCount val="1"/>
                <c:pt idx="0">
                  <c:v>2015</c:v>
                </c:pt>
              </c:strCache>
            </c:strRef>
          </c:tx>
          <c:spPr>
            <a:solidFill>
              <a:srgbClr val="99CC00"/>
            </a:solidFill>
          </c:spPr>
          <c:invertIfNegative val="0"/>
          <c:dLbls>
            <c:dLbl>
              <c:idx val="0"/>
              <c:layout>
                <c:manualLayout>
                  <c:x val="9.2592592592592622E-3"/>
                  <c:y val="0"/>
                </c:manualLayout>
              </c:layout>
              <c:showLegendKey val="0"/>
              <c:showVal val="1"/>
              <c:showCatName val="0"/>
              <c:showSerName val="0"/>
              <c:showPercent val="0"/>
              <c:showBubbleSize val="0"/>
            </c:dLbl>
            <c:dLbl>
              <c:idx val="1"/>
              <c:layout>
                <c:manualLayout>
                  <c:x val="6.9444444444444033E-3"/>
                  <c:y val="0"/>
                </c:manualLayout>
              </c:layout>
              <c:showLegendKey val="0"/>
              <c:showVal val="1"/>
              <c:showCatName val="0"/>
              <c:showSerName val="0"/>
              <c:showPercent val="0"/>
              <c:showBubbleSize val="0"/>
            </c:dLbl>
            <c:dLbl>
              <c:idx val="2"/>
              <c:layout>
                <c:manualLayout>
                  <c:x val="9.2592592592592622E-3"/>
                  <c:y val="0"/>
                </c:manualLayout>
              </c:layout>
              <c:showLegendKey val="0"/>
              <c:showVal val="1"/>
              <c:showCatName val="0"/>
              <c:showSerName val="0"/>
              <c:showPercent val="0"/>
              <c:showBubbleSize val="0"/>
            </c:dLbl>
            <c:txPr>
              <a:bodyPr/>
              <a:lstStyle/>
              <a:p>
                <a:pPr>
                  <a:defRPr sz="1200"/>
                </a:pPr>
                <a:endParaRPr lang="es-CL"/>
              </a:p>
            </c:txPr>
            <c:showLegendKey val="0"/>
            <c:showVal val="1"/>
            <c:showCatName val="0"/>
            <c:showSerName val="0"/>
            <c:showPercent val="0"/>
            <c:showBubbleSize val="0"/>
            <c:showLeaderLines val="0"/>
          </c:dLbls>
          <c:cat>
            <c:strRef>
              <c:f>Hoja1!$A$2:$A$6</c:f>
              <c:strCache>
                <c:ptCount val="5"/>
                <c:pt idx="0">
                  <c:v>Mejor</c:v>
                </c:pt>
                <c:pt idx="1">
                  <c:v>Igual de bien</c:v>
                </c:pt>
                <c:pt idx="2">
                  <c:v>Igual de mal</c:v>
                </c:pt>
                <c:pt idx="3">
                  <c:v>Peor</c:v>
                </c:pt>
                <c:pt idx="4">
                  <c:v>NS/NR</c:v>
                </c:pt>
              </c:strCache>
            </c:strRef>
          </c:cat>
          <c:val>
            <c:numRef>
              <c:f>Hoja1!$C$2:$C$6</c:f>
              <c:numCache>
                <c:formatCode>####.0%</c:formatCode>
                <c:ptCount val="5"/>
                <c:pt idx="0">
                  <c:v>0.37794580054091631</c:v>
                </c:pt>
                <c:pt idx="1">
                  <c:v>0.13253504229575788</c:v>
                </c:pt>
                <c:pt idx="2">
                  <c:v>0.25784719504927067</c:v>
                </c:pt>
                <c:pt idx="3">
                  <c:v>0.18463640110365911</c:v>
                </c:pt>
                <c:pt idx="4">
                  <c:v>4.7035561010396069E-2</c:v>
                </c:pt>
              </c:numCache>
            </c:numRef>
          </c:val>
        </c:ser>
        <c:dLbls>
          <c:showLegendKey val="0"/>
          <c:showVal val="0"/>
          <c:showCatName val="0"/>
          <c:showSerName val="0"/>
          <c:showPercent val="0"/>
          <c:showBubbleSize val="0"/>
        </c:dLbls>
        <c:gapWidth val="150"/>
        <c:axId val="45348352"/>
        <c:axId val="39113792"/>
      </c:barChart>
      <c:catAx>
        <c:axId val="45348352"/>
        <c:scaling>
          <c:orientation val="minMax"/>
        </c:scaling>
        <c:delete val="0"/>
        <c:axPos val="b"/>
        <c:majorTickMark val="none"/>
        <c:minorTickMark val="none"/>
        <c:tickLblPos val="nextTo"/>
        <c:txPr>
          <a:bodyPr/>
          <a:lstStyle/>
          <a:p>
            <a:pPr>
              <a:defRPr sz="1200"/>
            </a:pPr>
            <a:endParaRPr lang="es-CL"/>
          </a:p>
        </c:txPr>
        <c:crossAx val="39113792"/>
        <c:crosses val="autoZero"/>
        <c:auto val="1"/>
        <c:lblAlgn val="ctr"/>
        <c:lblOffset val="100"/>
        <c:noMultiLvlLbl val="0"/>
      </c:catAx>
      <c:valAx>
        <c:axId val="39113792"/>
        <c:scaling>
          <c:orientation val="minMax"/>
        </c:scaling>
        <c:delete val="1"/>
        <c:axPos val="l"/>
        <c:numFmt formatCode="####.0%" sourceLinked="1"/>
        <c:majorTickMark val="none"/>
        <c:minorTickMark val="none"/>
        <c:tickLblPos val="none"/>
        <c:crossAx val="45348352"/>
        <c:crosses val="autoZero"/>
        <c:crossBetween val="between"/>
      </c:valAx>
    </c:plotArea>
    <c:legend>
      <c:legendPos val="r"/>
      <c:layout>
        <c:manualLayout>
          <c:xMode val="edge"/>
          <c:yMode val="edge"/>
          <c:x val="0.8681042384179537"/>
          <c:y val="0.48168064554198947"/>
          <c:w val="0.11800688812354183"/>
          <c:h val="0.24013289303552562"/>
        </c:manualLayout>
      </c:layout>
      <c:overlay val="0"/>
      <c:txPr>
        <a:bodyPr/>
        <a:lstStyle/>
        <a:p>
          <a:pPr>
            <a:defRPr sz="1400"/>
          </a:pPr>
          <a:endParaRPr lang="es-CL"/>
        </a:p>
      </c:txPr>
    </c:legend>
    <c:plotVisOnly val="1"/>
    <c:dispBlanksAs val="gap"/>
    <c:showDLblsOverMax val="0"/>
  </c:chart>
  <c:spPr>
    <a:ln>
      <a:noFill/>
    </a:ln>
  </c:spPr>
  <c:txPr>
    <a:bodyPr/>
    <a:lstStyle/>
    <a:p>
      <a:pPr>
        <a:defRPr sz="1100">
          <a:latin typeface="Calibri" panose="020F0502020204030204" pitchFamily="34" charset="0"/>
        </a:defRPr>
      </a:pPr>
      <a:endParaRPr lang="es-CL"/>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rtl="0">
              <a:defRPr/>
            </a:pPr>
            <a:r>
              <a:rPr lang="en-US" sz="1600" dirty="0"/>
              <a:t>Y </a:t>
            </a:r>
            <a:r>
              <a:rPr lang="en-US" sz="1600" dirty="0" err="1"/>
              <a:t>en</a:t>
            </a:r>
            <a:r>
              <a:rPr lang="en-US" sz="1600" dirty="0"/>
              <a:t> el </a:t>
            </a:r>
            <a:r>
              <a:rPr lang="en-US" sz="1600" dirty="0" err="1"/>
              <a:t>futuro</a:t>
            </a:r>
            <a:r>
              <a:rPr lang="en-US" sz="1600" dirty="0"/>
              <a:t>, ¿</a:t>
            </a:r>
            <a:r>
              <a:rPr lang="en-US" sz="1600" dirty="0" err="1"/>
              <a:t>Ud</a:t>
            </a:r>
            <a:r>
              <a:rPr lang="en-US" sz="1600" dirty="0"/>
              <a:t>. </a:t>
            </a:r>
            <a:r>
              <a:rPr lang="en-US" sz="1600" dirty="0" err="1"/>
              <a:t>cree</a:t>
            </a:r>
            <a:r>
              <a:rPr lang="en-US" sz="1600" dirty="0"/>
              <a:t> que la </a:t>
            </a:r>
            <a:r>
              <a:rPr lang="en-US" sz="1600" dirty="0" err="1"/>
              <a:t>situación</a:t>
            </a:r>
            <a:r>
              <a:rPr lang="en-US" sz="1600" dirty="0"/>
              <a:t> de </a:t>
            </a:r>
            <a:r>
              <a:rPr lang="en-US" sz="1600" dirty="0" err="1"/>
              <a:t>los</a:t>
            </a:r>
            <a:r>
              <a:rPr lang="en-US" sz="1600" dirty="0"/>
              <a:t> Derechos Humanos </a:t>
            </a:r>
            <a:r>
              <a:rPr lang="en-US" sz="1600" dirty="0" err="1"/>
              <a:t>en</a:t>
            </a:r>
            <a:r>
              <a:rPr lang="en-US" sz="1600" dirty="0"/>
              <a:t> el </a:t>
            </a:r>
            <a:r>
              <a:rPr lang="en-US" sz="1600" dirty="0" err="1"/>
              <a:t>país</a:t>
            </a:r>
            <a:r>
              <a:rPr lang="en-US" sz="1600" dirty="0"/>
              <a:t> </a:t>
            </a:r>
            <a:r>
              <a:rPr lang="en-US" sz="1600" dirty="0" err="1"/>
              <a:t>será</a:t>
            </a:r>
            <a:r>
              <a:rPr lang="en-US" sz="1600" dirty="0"/>
              <a:t> </a:t>
            </a:r>
            <a:r>
              <a:rPr lang="en-US" sz="1600" dirty="0" err="1"/>
              <a:t>mejor</a:t>
            </a:r>
            <a:r>
              <a:rPr lang="en-US" sz="1600" dirty="0"/>
              <a:t>, </a:t>
            </a:r>
            <a:r>
              <a:rPr lang="en-US" sz="1600" dirty="0" err="1"/>
              <a:t>igual</a:t>
            </a:r>
            <a:r>
              <a:rPr lang="en-US" sz="1600" dirty="0"/>
              <a:t> o </a:t>
            </a:r>
            <a:r>
              <a:rPr lang="en-US" sz="1600" dirty="0" err="1"/>
              <a:t>peor</a:t>
            </a:r>
            <a:r>
              <a:rPr lang="en-US" sz="1600" dirty="0"/>
              <a:t> que la de </a:t>
            </a:r>
            <a:r>
              <a:rPr lang="en-US" sz="1600" dirty="0" err="1"/>
              <a:t>ahora</a:t>
            </a:r>
            <a:r>
              <a:rPr lang="en-US" sz="1600" dirty="0"/>
              <a:t>?  </a:t>
            </a:r>
          </a:p>
          <a:p>
            <a:pPr algn="ctr" rtl="0">
              <a:defRPr/>
            </a:pPr>
            <a:r>
              <a:rPr lang="en-US" sz="1600" dirty="0" err="1"/>
              <a:t>Comparativo</a:t>
            </a:r>
            <a:r>
              <a:rPr lang="en-US" sz="1600" dirty="0"/>
              <a:t> 2013 y 2015 </a:t>
            </a:r>
          </a:p>
          <a:p>
            <a:pPr algn="ctr" rtl="0">
              <a:defRPr/>
            </a:pPr>
            <a:r>
              <a:rPr lang="en-US" dirty="0"/>
              <a:t>(</a:t>
            </a:r>
            <a:r>
              <a:rPr lang="en-US" dirty="0" err="1"/>
              <a:t>Muestra</a:t>
            </a:r>
            <a:r>
              <a:rPr lang="en-US" dirty="0"/>
              <a:t> total)</a:t>
            </a:r>
            <a:endParaRPr lang="es-CL" dirty="0"/>
          </a:p>
        </c:rich>
      </c:tx>
      <c:layout>
        <c:manualLayout>
          <c:xMode val="edge"/>
          <c:yMode val="edge"/>
          <c:x val="0.11646981627296588"/>
          <c:y val="1.5873015873015876E-2"/>
        </c:manualLayout>
      </c:layout>
      <c:overlay val="0"/>
    </c:title>
    <c:autoTitleDeleted val="0"/>
    <c:plotArea>
      <c:layout>
        <c:manualLayout>
          <c:layoutTarget val="inner"/>
          <c:xMode val="edge"/>
          <c:yMode val="edge"/>
          <c:x val="2.5462962962962965E-2"/>
          <c:y val="0.26079365079365074"/>
          <c:w val="0.8604988699329249"/>
          <c:h val="0.637939632545932"/>
        </c:manualLayout>
      </c:layout>
      <c:barChart>
        <c:barDir val="col"/>
        <c:grouping val="clustered"/>
        <c:varyColors val="0"/>
        <c:ser>
          <c:idx val="0"/>
          <c:order val="0"/>
          <c:tx>
            <c:strRef>
              <c:f>Hoja1!$B$1</c:f>
              <c:strCache>
                <c:ptCount val="1"/>
                <c:pt idx="0">
                  <c:v>2013</c:v>
                </c:pt>
              </c:strCache>
            </c:strRef>
          </c:tx>
          <c:spPr>
            <a:solidFill>
              <a:srgbClr val="99CCFF"/>
            </a:solidFill>
          </c:spPr>
          <c:invertIfNegative val="0"/>
          <c:dLbls>
            <c:dLbl>
              <c:idx val="1"/>
              <c:layout>
                <c:manualLayout>
                  <c:x val="-4.6296296296295877E-3"/>
                  <c:y val="0"/>
                </c:manualLayout>
              </c:layout>
              <c:showLegendKey val="0"/>
              <c:showVal val="1"/>
              <c:showCatName val="0"/>
              <c:showSerName val="0"/>
              <c:showPercent val="0"/>
              <c:showBubbleSize val="0"/>
            </c:dLbl>
            <c:dLbl>
              <c:idx val="3"/>
              <c:layout>
                <c:manualLayout>
                  <c:x val="-4.6296296296296302E-3"/>
                  <c:y val="0"/>
                </c:manualLayout>
              </c:layout>
              <c:showLegendKey val="0"/>
              <c:showVal val="1"/>
              <c:showCatName val="0"/>
              <c:showSerName val="0"/>
              <c:showPercent val="0"/>
              <c:showBubbleSize val="0"/>
            </c:dLbl>
            <c:txPr>
              <a:bodyPr/>
              <a:lstStyle/>
              <a:p>
                <a:pPr>
                  <a:defRPr sz="1200"/>
                </a:pPr>
                <a:endParaRPr lang="es-CL"/>
              </a:p>
            </c:txPr>
            <c:showLegendKey val="0"/>
            <c:showVal val="1"/>
            <c:showCatName val="0"/>
            <c:showSerName val="0"/>
            <c:showPercent val="0"/>
            <c:showBubbleSize val="0"/>
            <c:showLeaderLines val="0"/>
          </c:dLbls>
          <c:cat>
            <c:strRef>
              <c:f>Hoja1!$A$2:$A$5</c:f>
              <c:strCache>
                <c:ptCount val="4"/>
                <c:pt idx="0">
                  <c:v>Mejor</c:v>
                </c:pt>
                <c:pt idx="1">
                  <c:v>Igual</c:v>
                </c:pt>
                <c:pt idx="2">
                  <c:v>Peor</c:v>
                </c:pt>
                <c:pt idx="3">
                  <c:v>NS/NR</c:v>
                </c:pt>
              </c:strCache>
            </c:strRef>
          </c:cat>
          <c:val>
            <c:numRef>
              <c:f>Hoja1!$B$2:$B$5</c:f>
              <c:numCache>
                <c:formatCode>0.0%</c:formatCode>
                <c:ptCount val="4"/>
                <c:pt idx="0">
                  <c:v>0.504</c:v>
                </c:pt>
                <c:pt idx="1">
                  <c:v>0.32500000000000007</c:v>
                </c:pt>
                <c:pt idx="2">
                  <c:v>0.11</c:v>
                </c:pt>
                <c:pt idx="3">
                  <c:v>6.1000000000000006E-2</c:v>
                </c:pt>
              </c:numCache>
            </c:numRef>
          </c:val>
        </c:ser>
        <c:ser>
          <c:idx val="1"/>
          <c:order val="1"/>
          <c:tx>
            <c:strRef>
              <c:f>Hoja1!$C$1</c:f>
              <c:strCache>
                <c:ptCount val="1"/>
                <c:pt idx="0">
                  <c:v>2015</c:v>
                </c:pt>
              </c:strCache>
            </c:strRef>
          </c:tx>
          <c:spPr>
            <a:solidFill>
              <a:srgbClr val="99CC00"/>
            </a:solidFill>
          </c:spPr>
          <c:invertIfNegative val="0"/>
          <c:dLbls>
            <c:dLbl>
              <c:idx val="0"/>
              <c:layout>
                <c:manualLayout>
                  <c:x val="6.9444444444444458E-3"/>
                  <c:y val="0"/>
                </c:manualLayout>
              </c:layout>
              <c:showLegendKey val="0"/>
              <c:showVal val="1"/>
              <c:showCatName val="0"/>
              <c:showSerName val="0"/>
              <c:showPercent val="0"/>
              <c:showBubbleSize val="0"/>
            </c:dLbl>
            <c:dLbl>
              <c:idx val="1"/>
              <c:layout>
                <c:manualLayout>
                  <c:x val="6.9444444444444458E-3"/>
                  <c:y val="0"/>
                </c:manualLayout>
              </c:layout>
              <c:showLegendKey val="0"/>
              <c:showVal val="1"/>
              <c:showCatName val="0"/>
              <c:showSerName val="0"/>
              <c:showPercent val="0"/>
              <c:showBubbleSize val="0"/>
            </c:dLbl>
            <c:dLbl>
              <c:idx val="3"/>
              <c:layout>
                <c:manualLayout>
                  <c:x val="6.9444444444444458E-3"/>
                  <c:y val="0"/>
                </c:manualLayout>
              </c:layout>
              <c:showLegendKey val="0"/>
              <c:showVal val="1"/>
              <c:showCatName val="0"/>
              <c:showSerName val="0"/>
              <c:showPercent val="0"/>
              <c:showBubbleSize val="0"/>
            </c:dLbl>
            <c:txPr>
              <a:bodyPr/>
              <a:lstStyle/>
              <a:p>
                <a:pPr>
                  <a:defRPr sz="1200"/>
                </a:pPr>
                <a:endParaRPr lang="es-CL"/>
              </a:p>
            </c:txPr>
            <c:showLegendKey val="0"/>
            <c:showVal val="1"/>
            <c:showCatName val="0"/>
            <c:showSerName val="0"/>
            <c:showPercent val="0"/>
            <c:showBubbleSize val="0"/>
            <c:showLeaderLines val="0"/>
          </c:dLbls>
          <c:cat>
            <c:strRef>
              <c:f>Hoja1!$A$2:$A$5</c:f>
              <c:strCache>
                <c:ptCount val="4"/>
                <c:pt idx="0">
                  <c:v>Mejor</c:v>
                </c:pt>
                <c:pt idx="1">
                  <c:v>Igual</c:v>
                </c:pt>
                <c:pt idx="2">
                  <c:v>Peor</c:v>
                </c:pt>
                <c:pt idx="3">
                  <c:v>NS/NR</c:v>
                </c:pt>
              </c:strCache>
            </c:strRef>
          </c:cat>
          <c:val>
            <c:numRef>
              <c:f>Hoja1!$C$2:$C$5</c:f>
              <c:numCache>
                <c:formatCode>0.0%</c:formatCode>
                <c:ptCount val="4"/>
                <c:pt idx="0">
                  <c:v>0.41400000000000003</c:v>
                </c:pt>
                <c:pt idx="1">
                  <c:v>0.32700000000000007</c:v>
                </c:pt>
                <c:pt idx="2">
                  <c:v>0.21500000000000002</c:v>
                </c:pt>
                <c:pt idx="3">
                  <c:v>4.3999999999999997E-2</c:v>
                </c:pt>
              </c:numCache>
            </c:numRef>
          </c:val>
        </c:ser>
        <c:dLbls>
          <c:showLegendKey val="0"/>
          <c:showVal val="0"/>
          <c:showCatName val="0"/>
          <c:showSerName val="0"/>
          <c:showPercent val="0"/>
          <c:showBubbleSize val="0"/>
        </c:dLbls>
        <c:gapWidth val="150"/>
        <c:axId val="45349376"/>
        <c:axId val="39116096"/>
      </c:barChart>
      <c:catAx>
        <c:axId val="45349376"/>
        <c:scaling>
          <c:orientation val="minMax"/>
        </c:scaling>
        <c:delete val="0"/>
        <c:axPos val="b"/>
        <c:majorTickMark val="none"/>
        <c:minorTickMark val="none"/>
        <c:tickLblPos val="nextTo"/>
        <c:txPr>
          <a:bodyPr/>
          <a:lstStyle/>
          <a:p>
            <a:pPr>
              <a:defRPr sz="1200"/>
            </a:pPr>
            <a:endParaRPr lang="es-CL"/>
          </a:p>
        </c:txPr>
        <c:crossAx val="39116096"/>
        <c:crosses val="autoZero"/>
        <c:auto val="1"/>
        <c:lblAlgn val="ctr"/>
        <c:lblOffset val="100"/>
        <c:noMultiLvlLbl val="0"/>
      </c:catAx>
      <c:valAx>
        <c:axId val="39116096"/>
        <c:scaling>
          <c:orientation val="minMax"/>
        </c:scaling>
        <c:delete val="1"/>
        <c:axPos val="l"/>
        <c:numFmt formatCode="0.0%" sourceLinked="1"/>
        <c:majorTickMark val="none"/>
        <c:minorTickMark val="none"/>
        <c:tickLblPos val="none"/>
        <c:crossAx val="45349376"/>
        <c:crosses val="autoZero"/>
        <c:crossBetween val="between"/>
      </c:valAx>
    </c:plotArea>
    <c:legend>
      <c:legendPos val="r"/>
      <c:layout>
        <c:manualLayout>
          <c:xMode val="edge"/>
          <c:yMode val="edge"/>
          <c:x val="0.87207294400699908"/>
          <c:y val="0.48963174393685072"/>
          <c:w val="0.11403816710411198"/>
          <c:h val="0.18716597925259343"/>
        </c:manualLayout>
      </c:layout>
      <c:overlay val="0"/>
      <c:txPr>
        <a:bodyPr/>
        <a:lstStyle/>
        <a:p>
          <a:pPr>
            <a:defRPr sz="1200"/>
          </a:pPr>
          <a:endParaRPr lang="es-CL"/>
        </a:p>
      </c:txPr>
    </c:legend>
    <c:plotVisOnly val="1"/>
    <c:dispBlanksAs val="gap"/>
    <c:showDLblsOverMax val="0"/>
  </c:chart>
  <c:spPr>
    <a:ln>
      <a:noFill/>
    </a:ln>
  </c:spPr>
  <c:txPr>
    <a:bodyPr/>
    <a:lstStyle/>
    <a:p>
      <a:pPr>
        <a:defRPr sz="1100">
          <a:latin typeface="Calibri" panose="020F0502020204030204" pitchFamily="34" charset="0"/>
        </a:defRPr>
      </a:pPr>
      <a:endParaRPr lang="es-CL"/>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rtl="0">
              <a:defRPr sz="1400"/>
            </a:pPr>
            <a:r>
              <a:rPr lang="en-US" sz="1600" dirty="0"/>
              <a:t>¿</a:t>
            </a:r>
            <a:r>
              <a:rPr lang="en-US" sz="1600" dirty="0" err="1"/>
              <a:t>Quién</a:t>
            </a:r>
            <a:r>
              <a:rPr lang="en-US" sz="1600" dirty="0"/>
              <a:t> </a:t>
            </a:r>
            <a:r>
              <a:rPr lang="en-US" sz="1600" dirty="0" err="1"/>
              <a:t>es</a:t>
            </a:r>
            <a:r>
              <a:rPr lang="en-US" sz="1600" dirty="0"/>
              <a:t> el principal </a:t>
            </a:r>
            <a:r>
              <a:rPr lang="en-US" sz="1600" dirty="0" err="1"/>
              <a:t>responsable</a:t>
            </a:r>
            <a:r>
              <a:rPr lang="en-US" sz="1600" dirty="0"/>
              <a:t> de </a:t>
            </a:r>
            <a:r>
              <a:rPr lang="en-US" sz="1600" dirty="0" err="1"/>
              <a:t>garantizar</a:t>
            </a:r>
            <a:r>
              <a:rPr lang="en-US" sz="1600" dirty="0"/>
              <a:t> el </a:t>
            </a:r>
            <a:r>
              <a:rPr lang="en-US" sz="1600" dirty="0" err="1"/>
              <a:t>respeto</a:t>
            </a:r>
            <a:r>
              <a:rPr lang="en-US" sz="1600" dirty="0"/>
              <a:t> de </a:t>
            </a:r>
            <a:r>
              <a:rPr lang="en-US" sz="1600" dirty="0" err="1"/>
              <a:t>los</a:t>
            </a:r>
            <a:r>
              <a:rPr lang="en-US" sz="1600" dirty="0"/>
              <a:t> </a:t>
            </a:r>
            <a:r>
              <a:rPr lang="en-US" sz="1600" dirty="0" smtClean="0"/>
              <a:t>derechos </a:t>
            </a:r>
            <a:r>
              <a:rPr lang="en-US" sz="1600" dirty="0" err="1" smtClean="0"/>
              <a:t>humanos</a:t>
            </a:r>
            <a:r>
              <a:rPr lang="en-US" sz="1600" dirty="0" smtClean="0"/>
              <a:t> </a:t>
            </a:r>
            <a:r>
              <a:rPr lang="en-US" sz="1600" dirty="0" err="1"/>
              <a:t>en</a:t>
            </a:r>
            <a:r>
              <a:rPr lang="en-US" sz="1600" dirty="0"/>
              <a:t> Chile? (</a:t>
            </a:r>
            <a:r>
              <a:rPr lang="en-US" sz="1600" dirty="0" err="1"/>
              <a:t>Muestra</a:t>
            </a:r>
            <a:r>
              <a:rPr lang="en-US" sz="1600" dirty="0"/>
              <a:t> Total)</a:t>
            </a:r>
          </a:p>
        </c:rich>
      </c:tx>
      <c:layout>
        <c:manualLayout>
          <c:xMode val="edge"/>
          <c:yMode val="edge"/>
          <c:x val="0.11535017475667515"/>
          <c:y val="5.1819781165145904E-7"/>
        </c:manualLayout>
      </c:layout>
      <c:overlay val="0"/>
    </c:title>
    <c:autoTitleDeleted val="0"/>
    <c:plotArea>
      <c:layout>
        <c:manualLayout>
          <c:layoutTarget val="inner"/>
          <c:xMode val="edge"/>
          <c:yMode val="edge"/>
          <c:x val="0.25174745717878971"/>
          <c:y val="0.27047360234827716"/>
          <c:w val="0.51409666303752921"/>
          <c:h val="0.68537630832758967"/>
        </c:manualLayout>
      </c:layout>
      <c:pieChart>
        <c:varyColors val="1"/>
        <c:ser>
          <c:idx val="0"/>
          <c:order val="0"/>
          <c:tx>
            <c:strRef>
              <c:f>Hoja1!$B$1</c:f>
              <c:strCache>
                <c:ptCount val="1"/>
                <c:pt idx="0">
                  <c:v>Columna1</c:v>
                </c:pt>
              </c:strCache>
            </c:strRef>
          </c:tx>
          <c:dPt>
            <c:idx val="0"/>
            <c:bubble3D val="0"/>
            <c:spPr>
              <a:solidFill>
                <a:srgbClr val="0099CC"/>
              </a:solidFill>
            </c:spPr>
          </c:dPt>
          <c:dPt>
            <c:idx val="1"/>
            <c:bubble3D val="0"/>
            <c:spPr>
              <a:solidFill>
                <a:srgbClr val="99CC00"/>
              </a:solidFill>
            </c:spPr>
          </c:dPt>
          <c:dPt>
            <c:idx val="2"/>
            <c:bubble3D val="0"/>
            <c:spPr>
              <a:solidFill>
                <a:srgbClr val="FF5050"/>
              </a:solidFill>
            </c:spPr>
          </c:dPt>
          <c:dPt>
            <c:idx val="3"/>
            <c:bubble3D val="0"/>
            <c:spPr>
              <a:solidFill>
                <a:schemeClr val="accent2">
                  <a:lumMod val="75000"/>
                </a:schemeClr>
              </a:solidFill>
            </c:spPr>
          </c:dPt>
          <c:dPt>
            <c:idx val="4"/>
            <c:bubble3D val="0"/>
            <c:spPr>
              <a:solidFill>
                <a:srgbClr val="993366"/>
              </a:solidFill>
            </c:spPr>
          </c:dPt>
          <c:dPt>
            <c:idx val="5"/>
            <c:bubble3D val="0"/>
            <c:spPr>
              <a:solidFill>
                <a:srgbClr val="336699"/>
              </a:solidFill>
            </c:spPr>
          </c:dPt>
          <c:dPt>
            <c:idx val="7"/>
            <c:bubble3D val="0"/>
            <c:spPr>
              <a:solidFill>
                <a:srgbClr val="CC0066"/>
              </a:solidFill>
            </c:spPr>
          </c:dPt>
          <c:dLbls>
            <c:dLbl>
              <c:idx val="1"/>
              <c:layout>
                <c:manualLayout>
                  <c:x val="-5.8688056840027661E-2"/>
                  <c:y val="-4.8403766854938517E-2"/>
                </c:manualLayout>
              </c:layout>
              <c:dLblPos val="bestFit"/>
              <c:showLegendKey val="0"/>
              <c:showVal val="0"/>
              <c:showCatName val="1"/>
              <c:showSerName val="0"/>
              <c:showPercent val="1"/>
              <c:showBubbleSize val="0"/>
            </c:dLbl>
            <c:dLbl>
              <c:idx val="2"/>
              <c:layout>
                <c:manualLayout>
                  <c:x val="-1.9251285565911923E-4"/>
                  <c:y val="3.7566384744019285E-2"/>
                </c:manualLayout>
              </c:layout>
              <c:dLblPos val="bestFit"/>
              <c:showLegendKey val="0"/>
              <c:showVal val="0"/>
              <c:showCatName val="1"/>
              <c:showSerName val="0"/>
              <c:showPercent val="1"/>
              <c:showBubbleSize val="0"/>
            </c:dLbl>
            <c:dLbl>
              <c:idx val="3"/>
              <c:layout>
                <c:manualLayout>
                  <c:x val="-1.8043271808036276E-2"/>
                  <c:y val="2.7420541965038295E-2"/>
                </c:manualLayout>
              </c:layout>
              <c:dLblPos val="bestFit"/>
              <c:showLegendKey val="0"/>
              <c:showVal val="0"/>
              <c:showCatName val="1"/>
              <c:showSerName val="0"/>
              <c:showPercent val="1"/>
              <c:showBubbleSize val="0"/>
            </c:dLbl>
            <c:dLbl>
              <c:idx val="4"/>
              <c:layout>
                <c:manualLayout>
                  <c:x val="4.4819674919721643E-3"/>
                  <c:y val="0"/>
                </c:manualLayout>
              </c:layout>
              <c:dLblPos val="bestFit"/>
              <c:showLegendKey val="0"/>
              <c:showVal val="0"/>
              <c:showCatName val="1"/>
              <c:showSerName val="0"/>
              <c:showPercent val="1"/>
              <c:showBubbleSize val="0"/>
            </c:dLbl>
            <c:dLbl>
              <c:idx val="5"/>
              <c:layout>
                <c:manualLayout>
                  <c:x val="4.0530220283408573E-2"/>
                  <c:y val="5.4567244263320248E-2"/>
                </c:manualLayout>
              </c:layout>
              <c:dLblPos val="bestFit"/>
              <c:showLegendKey val="0"/>
              <c:showVal val="0"/>
              <c:showCatName val="1"/>
              <c:showSerName val="0"/>
              <c:showPercent val="1"/>
              <c:showBubbleSize val="0"/>
            </c:dLbl>
            <c:dLbl>
              <c:idx val="7"/>
              <c:layout>
                <c:manualLayout>
                  <c:x val="1.5564202334630352E-2"/>
                  <c:y val="0"/>
                </c:manualLayout>
              </c:layout>
              <c:dLblPos val="bestFit"/>
              <c:showLegendKey val="0"/>
              <c:showVal val="0"/>
              <c:showCatName val="1"/>
              <c:showSerName val="0"/>
              <c:showPercent val="1"/>
              <c:showBubbleSize val="0"/>
            </c:dLbl>
            <c:numFmt formatCode="0.0%" sourceLinked="0"/>
            <c:txPr>
              <a:bodyPr/>
              <a:lstStyle/>
              <a:p>
                <a:pPr>
                  <a:defRPr sz="1400"/>
                </a:pPr>
                <a:endParaRPr lang="es-CL"/>
              </a:p>
            </c:txPr>
            <c:dLblPos val="outEnd"/>
            <c:showLegendKey val="0"/>
            <c:showVal val="0"/>
            <c:showCatName val="1"/>
            <c:showSerName val="0"/>
            <c:showPercent val="1"/>
            <c:showBubbleSize val="0"/>
            <c:showLeaderLines val="1"/>
          </c:dLbls>
          <c:cat>
            <c:strRef>
              <c:f>Hoja1!$A$2:$A$9</c:f>
              <c:strCache>
                <c:ptCount val="8"/>
                <c:pt idx="0">
                  <c:v>El Estado</c:v>
                </c:pt>
                <c:pt idx="1">
                  <c:v>Gobierno </c:v>
                </c:pt>
                <c:pt idx="2">
                  <c:v>Parlamento</c:v>
                </c:pt>
                <c:pt idx="3">
                  <c:v>Poder Judicial </c:v>
                </c:pt>
                <c:pt idx="4">
                  <c:v>INDH</c:v>
                </c:pt>
                <c:pt idx="5">
                  <c:v>La ciudadanía en general</c:v>
                </c:pt>
                <c:pt idx="6">
                  <c:v>Otros</c:v>
                </c:pt>
                <c:pt idx="7">
                  <c:v>No sabe</c:v>
                </c:pt>
              </c:strCache>
            </c:strRef>
          </c:cat>
          <c:val>
            <c:numRef>
              <c:f>Hoja1!$B$2:$B$9</c:f>
              <c:numCache>
                <c:formatCode>0.0</c:formatCode>
                <c:ptCount val="8"/>
                <c:pt idx="0">
                  <c:v>32.721756994564743</c:v>
                </c:pt>
                <c:pt idx="1">
                  <c:v>42.327863129206612</c:v>
                </c:pt>
                <c:pt idx="2">
                  <c:v>2.5928615861547502</c:v>
                </c:pt>
                <c:pt idx="3">
                  <c:v>2.7765405349615051</c:v>
                </c:pt>
                <c:pt idx="4">
                  <c:v>2.36230286588067</c:v>
                </c:pt>
                <c:pt idx="5">
                  <c:v>10.383995215079771</c:v>
                </c:pt>
                <c:pt idx="6">
                  <c:v>4.5783544037101098</c:v>
                </c:pt>
                <c:pt idx="7">
                  <c:v>2.2563252704418408</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txPr>
    <a:bodyPr/>
    <a:lstStyle/>
    <a:p>
      <a:pPr>
        <a:defRPr sz="1100">
          <a:latin typeface="Calibri" panose="020F0502020204030204" pitchFamily="34" charset="0"/>
        </a:defRPr>
      </a:pPr>
      <a:endParaRPr lang="es-CL"/>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a:lstStyle/>
          <a:p>
            <a:pPr>
              <a:defRPr sz="1600"/>
            </a:pPr>
            <a:r>
              <a:rPr lang="es-CL" sz="1600"/>
              <a:t>¿En qué medida en nuestro país se protege el derecho a...? </a:t>
            </a:r>
          </a:p>
          <a:p>
            <a:pPr>
              <a:defRPr sz="1600"/>
            </a:pPr>
            <a:r>
              <a:rPr lang="es-CL" sz="1600"/>
              <a:t>(Muestra Total) </a:t>
            </a:r>
          </a:p>
        </c:rich>
      </c:tx>
      <c:layout>
        <c:manualLayout>
          <c:xMode val="edge"/>
          <c:yMode val="edge"/>
          <c:x val="0.17417285867435583"/>
          <c:y val="0"/>
        </c:manualLayout>
      </c:layout>
      <c:overlay val="0"/>
    </c:title>
    <c:autoTitleDeleted val="0"/>
    <c:plotArea>
      <c:layout/>
      <c:barChart>
        <c:barDir val="bar"/>
        <c:grouping val="percentStacked"/>
        <c:varyColors val="0"/>
        <c:ser>
          <c:idx val="0"/>
          <c:order val="0"/>
          <c:tx>
            <c:strRef>
              <c:f>Hoja1!$C$8</c:f>
              <c:strCache>
                <c:ptCount val="1"/>
                <c:pt idx="0">
                  <c:v>Nada</c:v>
                </c:pt>
              </c:strCache>
            </c:strRef>
          </c:tx>
          <c:spPr>
            <a:solidFill>
              <a:srgbClr val="FF7C80"/>
            </a:solidFill>
          </c:spPr>
          <c:invertIfNegative val="0"/>
          <c:dLbls>
            <c:dLbl>
              <c:idx val="0"/>
              <c:layout/>
              <c:tx>
                <c:rich>
                  <a:bodyPr/>
                  <a:lstStyle/>
                  <a:p>
                    <a:r>
                      <a:rPr lang="en-US" sz="1400" baseline="0"/>
                      <a:t>6,0%</a:t>
                    </a:r>
                    <a:endParaRPr lang="en-US"/>
                  </a:p>
                </c:rich>
              </c:tx>
              <c:showLegendKey val="0"/>
              <c:showVal val="1"/>
              <c:showCatName val="0"/>
              <c:showSerName val="0"/>
              <c:showPercent val="0"/>
              <c:showBubbleSize val="0"/>
            </c:dLbl>
            <c:dLbl>
              <c:idx val="1"/>
              <c:layout/>
              <c:tx>
                <c:rich>
                  <a:bodyPr/>
                  <a:lstStyle/>
                  <a:p>
                    <a:r>
                      <a:rPr lang="en-US" sz="1400" baseline="0"/>
                      <a:t>8,3%</a:t>
                    </a:r>
                    <a:endParaRPr lang="en-US"/>
                  </a:p>
                </c:rich>
              </c:tx>
              <c:showLegendKey val="0"/>
              <c:showVal val="1"/>
              <c:showCatName val="0"/>
              <c:showSerName val="0"/>
              <c:showPercent val="0"/>
              <c:showBubbleSize val="0"/>
            </c:dLbl>
            <c:dLbl>
              <c:idx val="2"/>
              <c:layout/>
              <c:tx>
                <c:rich>
                  <a:bodyPr/>
                  <a:lstStyle/>
                  <a:p>
                    <a:r>
                      <a:rPr lang="en-US" sz="1400" baseline="0"/>
                      <a:t>17,6%</a:t>
                    </a:r>
                    <a:endParaRPr lang="en-US"/>
                  </a:p>
                </c:rich>
              </c:tx>
              <c:showLegendKey val="0"/>
              <c:showVal val="1"/>
              <c:showCatName val="0"/>
              <c:showSerName val="0"/>
              <c:showPercent val="0"/>
              <c:showBubbleSize val="0"/>
            </c:dLbl>
            <c:dLbl>
              <c:idx val="3"/>
              <c:layout/>
              <c:tx>
                <c:rich>
                  <a:bodyPr/>
                  <a:lstStyle/>
                  <a:p>
                    <a:r>
                      <a:rPr lang="en-US" sz="1400" baseline="0"/>
                      <a:t>17,1%</a:t>
                    </a:r>
                    <a:endParaRPr lang="en-US"/>
                  </a:p>
                </c:rich>
              </c:tx>
              <c:showLegendKey val="0"/>
              <c:showVal val="1"/>
              <c:showCatName val="0"/>
              <c:showSerName val="0"/>
              <c:showPercent val="0"/>
              <c:showBubbleSize val="0"/>
            </c:dLbl>
            <c:dLbl>
              <c:idx val="4"/>
              <c:layout/>
              <c:tx>
                <c:rich>
                  <a:bodyPr/>
                  <a:lstStyle/>
                  <a:p>
                    <a:r>
                      <a:rPr lang="en-US" sz="1400" baseline="0"/>
                      <a:t>18,4%</a:t>
                    </a:r>
                    <a:endParaRPr lang="en-US"/>
                  </a:p>
                </c:rich>
              </c:tx>
              <c:showLegendKey val="0"/>
              <c:showVal val="1"/>
              <c:showCatName val="0"/>
              <c:showSerName val="0"/>
              <c:showPercent val="0"/>
              <c:showBubbleSize val="0"/>
            </c:dLbl>
            <c:dLbl>
              <c:idx val="5"/>
              <c:layout/>
              <c:tx>
                <c:rich>
                  <a:bodyPr/>
                  <a:lstStyle/>
                  <a:p>
                    <a:r>
                      <a:rPr lang="en-US" sz="1400" baseline="0"/>
                      <a:t>12,3%</a:t>
                    </a:r>
                    <a:endParaRPr lang="en-US"/>
                  </a:p>
                </c:rich>
              </c:tx>
              <c:showLegendKey val="0"/>
              <c:showVal val="1"/>
              <c:showCatName val="0"/>
              <c:showSerName val="0"/>
              <c:showPercent val="0"/>
              <c:showBubbleSize val="0"/>
            </c:dLbl>
            <c:dLbl>
              <c:idx val="6"/>
              <c:layout/>
              <c:tx>
                <c:rich>
                  <a:bodyPr/>
                  <a:lstStyle/>
                  <a:p>
                    <a:r>
                      <a:rPr lang="en-US" sz="1400" baseline="0"/>
                      <a:t>18,0%</a:t>
                    </a:r>
                    <a:endParaRPr lang="en-US"/>
                  </a:p>
                </c:rich>
              </c:tx>
              <c:showLegendKey val="0"/>
              <c:showVal val="1"/>
              <c:showCatName val="0"/>
              <c:showSerName val="0"/>
              <c:showPercent val="0"/>
              <c:showBubbleSize val="0"/>
            </c:dLbl>
            <c:dLbl>
              <c:idx val="7"/>
              <c:layout/>
              <c:tx>
                <c:rich>
                  <a:bodyPr/>
                  <a:lstStyle/>
                  <a:p>
                    <a:r>
                      <a:rPr lang="en-US" sz="1400" baseline="0"/>
                      <a:t>17,6%</a:t>
                    </a:r>
                    <a:endParaRPr lang="en-US"/>
                  </a:p>
                </c:rich>
              </c:tx>
              <c:showLegendKey val="0"/>
              <c:showVal val="1"/>
              <c:showCatName val="0"/>
              <c:showSerName val="0"/>
              <c:showPercent val="0"/>
              <c:showBubbleSize val="0"/>
            </c:dLbl>
            <c:dLbl>
              <c:idx val="8"/>
              <c:layout/>
              <c:tx>
                <c:rich>
                  <a:bodyPr/>
                  <a:lstStyle/>
                  <a:p>
                    <a:r>
                      <a:rPr lang="en-US" sz="1400" baseline="0"/>
                      <a:t>22,1%</a:t>
                    </a:r>
                    <a:endParaRPr lang="en-US"/>
                  </a:p>
                </c:rich>
              </c:tx>
              <c:showLegendKey val="0"/>
              <c:showVal val="1"/>
              <c:showCatName val="0"/>
              <c:showSerName val="0"/>
              <c:showPercent val="0"/>
              <c:showBubbleSize val="0"/>
            </c:dLbl>
            <c:dLbl>
              <c:idx val="9"/>
              <c:layout/>
              <c:tx>
                <c:rich>
                  <a:bodyPr/>
                  <a:lstStyle/>
                  <a:p>
                    <a:r>
                      <a:rPr lang="en-US" sz="1400" baseline="0"/>
                      <a:t>22,0%</a:t>
                    </a:r>
                    <a:endParaRPr lang="en-US"/>
                  </a:p>
                </c:rich>
              </c:tx>
              <c:showLegendKey val="0"/>
              <c:showVal val="1"/>
              <c:showCatName val="0"/>
              <c:showSerName val="0"/>
              <c:showPercent val="0"/>
              <c:showBubbleSize val="0"/>
            </c:dLbl>
            <c:dLbl>
              <c:idx val="10"/>
              <c:layout/>
              <c:tx>
                <c:rich>
                  <a:bodyPr/>
                  <a:lstStyle/>
                  <a:p>
                    <a:r>
                      <a:rPr lang="en-US" sz="1400" baseline="0"/>
                      <a:t>25,6%</a:t>
                    </a:r>
                    <a:endParaRPr lang="en-US"/>
                  </a:p>
                </c:rich>
              </c:tx>
              <c:showLegendKey val="0"/>
              <c:showVal val="1"/>
              <c:showCatName val="0"/>
              <c:showSerName val="0"/>
              <c:showPercent val="0"/>
              <c:showBubbleSize val="0"/>
            </c:dLbl>
            <c:dLbl>
              <c:idx val="11"/>
              <c:layout/>
              <c:tx>
                <c:rich>
                  <a:bodyPr/>
                  <a:lstStyle/>
                  <a:p>
                    <a:r>
                      <a:rPr lang="en-US" sz="1400" baseline="0"/>
                      <a:t>21,2%</a:t>
                    </a:r>
                    <a:endParaRPr lang="en-US"/>
                  </a:p>
                </c:rich>
              </c:tx>
              <c:showLegendKey val="0"/>
              <c:showVal val="1"/>
              <c:showCatName val="0"/>
              <c:showSerName val="0"/>
              <c:showPercent val="0"/>
              <c:showBubbleSize val="0"/>
            </c:dLbl>
            <c:dLbl>
              <c:idx val="12"/>
              <c:layout/>
              <c:tx>
                <c:rich>
                  <a:bodyPr/>
                  <a:lstStyle/>
                  <a:p>
                    <a:r>
                      <a:rPr lang="en-US" sz="1400" baseline="0"/>
                      <a:t>27,9%</a:t>
                    </a:r>
                    <a:endParaRPr lang="en-US"/>
                  </a:p>
                </c:rich>
              </c:tx>
              <c:showLegendKey val="0"/>
              <c:showVal val="1"/>
              <c:showCatName val="0"/>
              <c:showSerName val="0"/>
              <c:showPercent val="0"/>
              <c:showBubbleSize val="0"/>
            </c:dLbl>
            <c:dLbl>
              <c:idx val="13"/>
              <c:layout/>
              <c:tx>
                <c:rich>
                  <a:bodyPr/>
                  <a:lstStyle/>
                  <a:p>
                    <a:r>
                      <a:rPr lang="en-US" sz="1400" baseline="0"/>
                      <a:t>22,3%</a:t>
                    </a:r>
                    <a:endParaRPr lang="en-US"/>
                  </a:p>
                </c:rich>
              </c:tx>
              <c:showLegendKey val="0"/>
              <c:showVal val="1"/>
              <c:showCatName val="0"/>
              <c:showSerName val="0"/>
              <c:showPercent val="0"/>
              <c:showBubbleSize val="0"/>
            </c:dLbl>
            <c:dLbl>
              <c:idx val="14"/>
              <c:layout/>
              <c:tx>
                <c:rich>
                  <a:bodyPr/>
                  <a:lstStyle/>
                  <a:p>
                    <a:r>
                      <a:rPr lang="en-US" sz="1400" baseline="0"/>
                      <a:t>25,2%</a:t>
                    </a:r>
                    <a:endParaRPr lang="en-US"/>
                  </a:p>
                </c:rich>
              </c:tx>
              <c:showLegendKey val="0"/>
              <c:showVal val="1"/>
              <c:showCatName val="0"/>
              <c:showSerName val="0"/>
              <c:showPercent val="0"/>
              <c:showBubbleSize val="0"/>
            </c:dLbl>
            <c:dLbl>
              <c:idx val="15"/>
              <c:layout/>
              <c:tx>
                <c:rich>
                  <a:bodyPr/>
                  <a:lstStyle/>
                  <a:p>
                    <a:r>
                      <a:rPr lang="en-US" sz="1400" baseline="0"/>
                      <a:t>25,3%</a:t>
                    </a:r>
                    <a:endParaRPr lang="en-US"/>
                  </a:p>
                </c:rich>
              </c:tx>
              <c:showLegendKey val="0"/>
              <c:showVal val="1"/>
              <c:showCatName val="0"/>
              <c:showSerName val="0"/>
              <c:showPercent val="0"/>
              <c:showBubbleSize val="0"/>
            </c:dLbl>
            <c:dLbl>
              <c:idx val="16"/>
              <c:layout/>
              <c:tx>
                <c:rich>
                  <a:bodyPr/>
                  <a:lstStyle/>
                  <a:p>
                    <a:r>
                      <a:rPr lang="en-US" sz="1400" baseline="0"/>
                      <a:t>18,7%</a:t>
                    </a:r>
                    <a:endParaRPr lang="en-US"/>
                  </a:p>
                </c:rich>
              </c:tx>
              <c:showLegendKey val="0"/>
              <c:showVal val="1"/>
              <c:showCatName val="0"/>
              <c:showSerName val="0"/>
              <c:showPercent val="0"/>
              <c:showBubbleSize val="0"/>
            </c:dLbl>
            <c:dLbl>
              <c:idx val="17"/>
              <c:layout/>
              <c:tx>
                <c:rich>
                  <a:bodyPr/>
                  <a:lstStyle/>
                  <a:p>
                    <a:r>
                      <a:rPr lang="en-US" sz="1400" baseline="0"/>
                      <a:t>36,2%</a:t>
                    </a:r>
                    <a:endParaRPr lang="en-US"/>
                  </a:p>
                </c:rich>
              </c:tx>
              <c:showLegendKey val="0"/>
              <c:showVal val="1"/>
              <c:showCatName val="0"/>
              <c:showSerName val="0"/>
              <c:showPercent val="0"/>
              <c:showBubbleSize val="0"/>
            </c:dLbl>
            <c:dLbl>
              <c:idx val="18"/>
              <c:layout/>
              <c:tx>
                <c:rich>
                  <a:bodyPr/>
                  <a:lstStyle/>
                  <a:p>
                    <a:r>
                      <a:rPr lang="en-US" sz="1400" baseline="0"/>
                      <a:t>18,5%</a:t>
                    </a:r>
                    <a:endParaRPr lang="en-US"/>
                  </a:p>
                </c:rich>
              </c:tx>
              <c:showLegendKey val="0"/>
              <c:showVal val="1"/>
              <c:showCatName val="0"/>
              <c:showSerName val="0"/>
              <c:showPercent val="0"/>
              <c:showBubbleSize val="0"/>
            </c:dLbl>
            <c:dLbl>
              <c:idx val="19"/>
              <c:layout/>
              <c:tx>
                <c:rich>
                  <a:bodyPr/>
                  <a:lstStyle/>
                  <a:p>
                    <a:r>
                      <a:rPr lang="en-US" sz="1400" baseline="0"/>
                      <a:t>42,0%</a:t>
                    </a:r>
                    <a:endParaRPr lang="en-US"/>
                  </a:p>
                </c:rich>
              </c:tx>
              <c:showLegendKey val="0"/>
              <c:showVal val="1"/>
              <c:showCatName val="0"/>
              <c:showSerName val="0"/>
              <c:showPercent val="0"/>
              <c:showBubbleSize val="0"/>
            </c:dLbl>
            <c:dLbl>
              <c:idx val="20"/>
              <c:layout/>
              <c:tx>
                <c:rich>
                  <a:bodyPr/>
                  <a:lstStyle/>
                  <a:p>
                    <a:r>
                      <a:rPr lang="en-US" sz="1400" baseline="0"/>
                      <a:t>33,3%</a:t>
                    </a:r>
                    <a:endParaRPr lang="en-US"/>
                  </a:p>
                </c:rich>
              </c:tx>
              <c:showLegendKey val="0"/>
              <c:showVal val="1"/>
              <c:showCatName val="0"/>
              <c:showSerName val="0"/>
              <c:showPercent val="0"/>
              <c:showBubbleSize val="0"/>
            </c:dLbl>
            <c:txPr>
              <a:bodyPr/>
              <a:lstStyle/>
              <a:p>
                <a:pPr>
                  <a:defRPr sz="1400" baseline="0"/>
                </a:pPr>
                <a:endParaRPr lang="es-CL"/>
              </a:p>
            </c:txPr>
            <c:showLegendKey val="0"/>
            <c:showVal val="1"/>
            <c:showCatName val="0"/>
            <c:showSerName val="0"/>
            <c:showPercent val="0"/>
            <c:showBubbleSize val="0"/>
            <c:showLeaderLines val="0"/>
          </c:dLbls>
          <c:cat>
            <c:strRef>
              <c:f>Hoja1!$B$9:$B$29</c:f>
              <c:strCache>
                <c:ptCount val="21"/>
                <c:pt idx="0">
                  <c:v>Poder construir una familia</c:v>
                </c:pt>
                <c:pt idx="1">
                  <c:v>Poder expresar cualquier fe o creencia religiosa</c:v>
                </c:pt>
                <c:pt idx="2">
                  <c:v>Acceder a información pública</c:v>
                </c:pt>
                <c:pt idx="3">
                  <c:v> Poder manifestarse públicamente</c:v>
                </c:pt>
                <c:pt idx="4">
                  <c:v>Acceder a la cultura y las artes</c:v>
                </c:pt>
                <c:pt idx="5">
                  <c:v> Acceder a una vivienda</c:v>
                </c:pt>
                <c:pt idx="6">
                  <c:v>Poder unirse a sindicatos</c:v>
                </c:pt>
                <c:pt idx="7">
                  <c:v>Poder expresarse libremente</c:v>
                </c:pt>
                <c:pt idx="8">
                  <c:v>Que se respete la propiedad privada</c:v>
                </c:pt>
                <c:pt idx="9">
                  <c:v>Que se respete la vida privada</c:v>
                </c:pt>
                <c:pt idx="10">
                  <c:v> Tener un trabajo y recibir un salario digno</c:v>
                </c:pt>
                <c:pt idx="11">
                  <c:v>Acceder a educación</c:v>
                </c:pt>
                <c:pt idx="12">
                  <c:v>Recibir atención judicial en caso de ser víctima de delito</c:v>
                </c:pt>
                <c:pt idx="13">
                  <c:v>No ser arrestado arbitrariamente</c:v>
                </c:pt>
                <c:pt idx="14">
                  <c:v>Ser protegido si su vida corre peligro</c:v>
                </c:pt>
                <c:pt idx="15">
                  <c:v>Acceder a la atención en salud</c:v>
                </c:pt>
                <c:pt idx="16">
                  <c:v>Tener una jubilación o pensión digna</c:v>
                </c:pt>
                <c:pt idx="17">
                  <c:v>Vivir en un medio ambiente libre de contaminación</c:v>
                </c:pt>
                <c:pt idx="18">
                  <c:v>Ser tratado con dignidad y respeto, independiente del sexo, raza u otra condición</c:v>
                </c:pt>
                <c:pt idx="19">
                  <c:v> Poder participar en las decisiones del Gobierno</c:v>
                </c:pt>
                <c:pt idx="20">
                  <c:v>Acceder a un juicio justo</c:v>
                </c:pt>
              </c:strCache>
            </c:strRef>
          </c:cat>
          <c:val>
            <c:numRef>
              <c:f>Hoja1!$C$9:$C$29</c:f>
              <c:numCache>
                <c:formatCode>0.0%</c:formatCode>
                <c:ptCount val="21"/>
                <c:pt idx="0">
                  <c:v>-6.02671620359954E-2</c:v>
                </c:pt>
                <c:pt idx="1">
                  <c:v>-8.3004229633753021E-2</c:v>
                </c:pt>
                <c:pt idx="2">
                  <c:v>-0.17602456288633503</c:v>
                </c:pt>
                <c:pt idx="3">
                  <c:v>-0.17057364982433301</c:v>
                </c:pt>
                <c:pt idx="4">
                  <c:v>-0.18374340685268606</c:v>
                </c:pt>
                <c:pt idx="5">
                  <c:v>-0.123015485870774</c:v>
                </c:pt>
                <c:pt idx="6">
                  <c:v>-0.17987923023039104</c:v>
                </c:pt>
                <c:pt idx="7">
                  <c:v>-0.17562436976972001</c:v>
                </c:pt>
                <c:pt idx="8">
                  <c:v>-0.22079988300248202</c:v>
                </c:pt>
                <c:pt idx="9">
                  <c:v>-0.21995198133589902</c:v>
                </c:pt>
                <c:pt idx="10">
                  <c:v>-0.25604849359002202</c:v>
                </c:pt>
                <c:pt idx="11">
                  <c:v>-0.21182966460885397</c:v>
                </c:pt>
                <c:pt idx="12">
                  <c:v>-0.27885951095208206</c:v>
                </c:pt>
                <c:pt idx="13">
                  <c:v>-0.22311932305594701</c:v>
                </c:pt>
                <c:pt idx="14">
                  <c:v>-0.25216125656086996</c:v>
                </c:pt>
                <c:pt idx="15">
                  <c:v>-0.25264959405686899</c:v>
                </c:pt>
                <c:pt idx="16">
                  <c:v>-0.18700000000000003</c:v>
                </c:pt>
                <c:pt idx="17">
                  <c:v>-0.3622702373078861</c:v>
                </c:pt>
                <c:pt idx="18">
                  <c:v>-0.18540244397305303</c:v>
                </c:pt>
                <c:pt idx="19">
                  <c:v>-0.41967930286271898</c:v>
                </c:pt>
                <c:pt idx="20">
                  <c:v>-0.33290077179350513</c:v>
                </c:pt>
              </c:numCache>
            </c:numRef>
          </c:val>
        </c:ser>
        <c:ser>
          <c:idx val="1"/>
          <c:order val="1"/>
          <c:tx>
            <c:strRef>
              <c:f>Hoja1!$D$8</c:f>
              <c:strCache>
                <c:ptCount val="1"/>
                <c:pt idx="0">
                  <c:v>Algo</c:v>
                </c:pt>
              </c:strCache>
            </c:strRef>
          </c:tx>
          <c:spPr>
            <a:solidFill>
              <a:srgbClr val="FFCC99"/>
            </a:solidFill>
          </c:spPr>
          <c:invertIfNegative val="0"/>
          <c:dLbls>
            <c:txPr>
              <a:bodyPr/>
              <a:lstStyle/>
              <a:p>
                <a:pPr>
                  <a:defRPr sz="1400"/>
                </a:pPr>
                <a:endParaRPr lang="es-CL"/>
              </a:p>
            </c:txPr>
            <c:showLegendKey val="0"/>
            <c:showVal val="1"/>
            <c:showCatName val="0"/>
            <c:showSerName val="0"/>
            <c:showPercent val="0"/>
            <c:showBubbleSize val="0"/>
            <c:showLeaderLines val="0"/>
          </c:dLbls>
          <c:cat>
            <c:strRef>
              <c:f>Hoja1!$B$9:$B$29</c:f>
              <c:strCache>
                <c:ptCount val="21"/>
                <c:pt idx="0">
                  <c:v>Poder construir una familia</c:v>
                </c:pt>
                <c:pt idx="1">
                  <c:v>Poder expresar cualquier fe o creencia religiosa</c:v>
                </c:pt>
                <c:pt idx="2">
                  <c:v>Acceder a información pública</c:v>
                </c:pt>
                <c:pt idx="3">
                  <c:v> Poder manifestarse públicamente</c:v>
                </c:pt>
                <c:pt idx="4">
                  <c:v>Acceder a la cultura y las artes</c:v>
                </c:pt>
                <c:pt idx="5">
                  <c:v> Acceder a una vivienda</c:v>
                </c:pt>
                <c:pt idx="6">
                  <c:v>Poder unirse a sindicatos</c:v>
                </c:pt>
                <c:pt idx="7">
                  <c:v>Poder expresarse libremente</c:v>
                </c:pt>
                <c:pt idx="8">
                  <c:v>Que se respete la propiedad privada</c:v>
                </c:pt>
                <c:pt idx="9">
                  <c:v>Que se respete la vida privada</c:v>
                </c:pt>
                <c:pt idx="10">
                  <c:v> Tener un trabajo y recibir un salario digno</c:v>
                </c:pt>
                <c:pt idx="11">
                  <c:v>Acceder a educación</c:v>
                </c:pt>
                <c:pt idx="12">
                  <c:v>Recibir atención judicial en caso de ser víctima de delito</c:v>
                </c:pt>
                <c:pt idx="13">
                  <c:v>No ser arrestado arbitrariamente</c:v>
                </c:pt>
                <c:pt idx="14">
                  <c:v>Ser protegido si su vida corre peligro</c:v>
                </c:pt>
                <c:pt idx="15">
                  <c:v>Acceder a la atención en salud</c:v>
                </c:pt>
                <c:pt idx="16">
                  <c:v>Tener una jubilación o pensión digna</c:v>
                </c:pt>
                <c:pt idx="17">
                  <c:v>Vivir en un medio ambiente libre de contaminación</c:v>
                </c:pt>
                <c:pt idx="18">
                  <c:v>Ser tratado con dignidad y respeto, independiente del sexo, raza u otra condición</c:v>
                </c:pt>
                <c:pt idx="19">
                  <c:v> Poder participar en las decisiones del Gobierno</c:v>
                </c:pt>
                <c:pt idx="20">
                  <c:v>Acceder a un juicio justo</c:v>
                </c:pt>
              </c:strCache>
            </c:strRef>
          </c:cat>
          <c:val>
            <c:numRef>
              <c:f>Hoja1!$D$9:$D$29</c:f>
              <c:numCache>
                <c:formatCode>0.0%</c:formatCode>
                <c:ptCount val="21"/>
                <c:pt idx="0">
                  <c:v>0.51699243165331954</c:v>
                </c:pt>
                <c:pt idx="1">
                  <c:v>0.55114089717984016</c:v>
                </c:pt>
                <c:pt idx="2">
                  <c:v>0.5398573988982911</c:v>
                </c:pt>
                <c:pt idx="3">
                  <c:v>0.5759105714169046</c:v>
                </c:pt>
                <c:pt idx="4">
                  <c:v>0.55715071934112304</c:v>
                </c:pt>
                <c:pt idx="5">
                  <c:v>0.64798337288440477</c:v>
                </c:pt>
                <c:pt idx="6">
                  <c:v>0.56374269327449544</c:v>
                </c:pt>
                <c:pt idx="7">
                  <c:v>0.65514868067986831</c:v>
                </c:pt>
                <c:pt idx="8">
                  <c:v>0.59911598753091533</c:v>
                </c:pt>
                <c:pt idx="9">
                  <c:v>0.62074018639020534</c:v>
                </c:pt>
                <c:pt idx="10">
                  <c:v>0.59860674586902696</c:v>
                </c:pt>
                <c:pt idx="11">
                  <c:v>0.65142972629143681</c:v>
                </c:pt>
                <c:pt idx="12">
                  <c:v>0.58480531086373932</c:v>
                </c:pt>
                <c:pt idx="13">
                  <c:v>0.61018123528842205</c:v>
                </c:pt>
                <c:pt idx="14">
                  <c:v>0.61974471934096087</c:v>
                </c:pt>
                <c:pt idx="15">
                  <c:v>0.63831227831974169</c:v>
                </c:pt>
                <c:pt idx="16">
                  <c:v>0.40265212894946961</c:v>
                </c:pt>
                <c:pt idx="17">
                  <c:v>0.52510663116690459</c:v>
                </c:pt>
                <c:pt idx="18">
                  <c:v>0.72528425841540833</c:v>
                </c:pt>
                <c:pt idx="19">
                  <c:v>0.44787935173360788</c:v>
                </c:pt>
                <c:pt idx="20">
                  <c:v>0.55739751052303543</c:v>
                </c:pt>
              </c:numCache>
            </c:numRef>
          </c:val>
        </c:ser>
        <c:ser>
          <c:idx val="2"/>
          <c:order val="2"/>
          <c:tx>
            <c:strRef>
              <c:f>Hoja1!$E$8</c:f>
              <c:strCache>
                <c:ptCount val="1"/>
                <c:pt idx="0">
                  <c:v>Totalmente</c:v>
                </c:pt>
              </c:strCache>
            </c:strRef>
          </c:tx>
          <c:spPr>
            <a:solidFill>
              <a:srgbClr val="99CC00"/>
            </a:solidFill>
          </c:spPr>
          <c:invertIfNegative val="0"/>
          <c:dLbls>
            <c:txPr>
              <a:bodyPr/>
              <a:lstStyle/>
              <a:p>
                <a:pPr>
                  <a:defRPr sz="1400"/>
                </a:pPr>
                <a:endParaRPr lang="es-CL"/>
              </a:p>
            </c:txPr>
            <c:showLegendKey val="0"/>
            <c:showVal val="1"/>
            <c:showCatName val="0"/>
            <c:showSerName val="0"/>
            <c:showPercent val="0"/>
            <c:showBubbleSize val="0"/>
            <c:showLeaderLines val="0"/>
          </c:dLbls>
          <c:cat>
            <c:strRef>
              <c:f>Hoja1!$B$9:$B$29</c:f>
              <c:strCache>
                <c:ptCount val="21"/>
                <c:pt idx="0">
                  <c:v>Poder construir una familia</c:v>
                </c:pt>
                <c:pt idx="1">
                  <c:v>Poder expresar cualquier fe o creencia religiosa</c:v>
                </c:pt>
                <c:pt idx="2">
                  <c:v>Acceder a información pública</c:v>
                </c:pt>
                <c:pt idx="3">
                  <c:v> Poder manifestarse públicamente</c:v>
                </c:pt>
                <c:pt idx="4">
                  <c:v>Acceder a la cultura y las artes</c:v>
                </c:pt>
                <c:pt idx="5">
                  <c:v> Acceder a una vivienda</c:v>
                </c:pt>
                <c:pt idx="6">
                  <c:v>Poder unirse a sindicatos</c:v>
                </c:pt>
                <c:pt idx="7">
                  <c:v>Poder expresarse libremente</c:v>
                </c:pt>
                <c:pt idx="8">
                  <c:v>Que se respete la propiedad privada</c:v>
                </c:pt>
                <c:pt idx="9">
                  <c:v>Que se respete la vida privada</c:v>
                </c:pt>
                <c:pt idx="10">
                  <c:v> Tener un trabajo y recibir un salario digno</c:v>
                </c:pt>
                <c:pt idx="11">
                  <c:v>Acceder a educación</c:v>
                </c:pt>
                <c:pt idx="12">
                  <c:v>Recibir atención judicial en caso de ser víctima de delito</c:v>
                </c:pt>
                <c:pt idx="13">
                  <c:v>No ser arrestado arbitrariamente</c:v>
                </c:pt>
                <c:pt idx="14">
                  <c:v>Ser protegido si su vida corre peligro</c:v>
                </c:pt>
                <c:pt idx="15">
                  <c:v>Acceder a la atención en salud</c:v>
                </c:pt>
                <c:pt idx="16">
                  <c:v>Tener una jubilación o pensión digna</c:v>
                </c:pt>
                <c:pt idx="17">
                  <c:v>Vivir en un medio ambiente libre de contaminación</c:v>
                </c:pt>
                <c:pt idx="18">
                  <c:v>Ser tratado con dignidad y respeto, independiente del sexo, raza u otra condición</c:v>
                </c:pt>
                <c:pt idx="19">
                  <c:v> Poder participar en las decisiones del Gobierno</c:v>
                </c:pt>
                <c:pt idx="20">
                  <c:v>Acceder a un juicio justo</c:v>
                </c:pt>
              </c:strCache>
            </c:strRef>
          </c:cat>
          <c:val>
            <c:numRef>
              <c:f>Hoja1!$E$9:$E$29</c:f>
              <c:numCache>
                <c:formatCode>0.0%</c:formatCode>
                <c:ptCount val="21"/>
                <c:pt idx="0">
                  <c:v>0.39866721200029331</c:v>
                </c:pt>
                <c:pt idx="1">
                  <c:v>0.33761251481427978</c:v>
                </c:pt>
                <c:pt idx="2">
                  <c:v>0.25484272937930047</c:v>
                </c:pt>
                <c:pt idx="3">
                  <c:v>0.23669011409873791</c:v>
                </c:pt>
                <c:pt idx="4">
                  <c:v>0.22526397312019394</c:v>
                </c:pt>
                <c:pt idx="5">
                  <c:v>0.21670412023512003</c:v>
                </c:pt>
                <c:pt idx="6">
                  <c:v>0.19008962123656367</c:v>
                </c:pt>
                <c:pt idx="7">
                  <c:v>0.15246894414886653</c:v>
                </c:pt>
                <c:pt idx="8">
                  <c:v>0.14886505325251789</c:v>
                </c:pt>
                <c:pt idx="9">
                  <c:v>0.13599502746055728</c:v>
                </c:pt>
                <c:pt idx="10">
                  <c:v>0.13456785226306248</c:v>
                </c:pt>
                <c:pt idx="11">
                  <c:v>0.11866489414196633</c:v>
                </c:pt>
                <c:pt idx="12">
                  <c:v>9.8816138446232757E-2</c:v>
                </c:pt>
                <c:pt idx="13">
                  <c:v>9.5879049205491618E-2</c:v>
                </c:pt>
                <c:pt idx="14">
                  <c:v>9.5653365393703754E-2</c:v>
                </c:pt>
                <c:pt idx="15">
                  <c:v>9.3224058012406949E-2</c:v>
                </c:pt>
                <c:pt idx="16">
                  <c:v>8.9434207862778281E-2</c:v>
                </c:pt>
                <c:pt idx="17">
                  <c:v>8.9349233142589926E-2</c:v>
                </c:pt>
                <c:pt idx="18">
                  <c:v>7.8692377854244794E-2</c:v>
                </c:pt>
                <c:pt idx="19">
                  <c:v>7.4867377079342712E-2</c:v>
                </c:pt>
                <c:pt idx="20">
                  <c:v>7.3998555183033152E-2</c:v>
                </c:pt>
              </c:numCache>
            </c:numRef>
          </c:val>
        </c:ser>
        <c:dLbls>
          <c:showLegendKey val="0"/>
          <c:showVal val="0"/>
          <c:showCatName val="0"/>
          <c:showSerName val="0"/>
          <c:showPercent val="0"/>
          <c:showBubbleSize val="0"/>
        </c:dLbls>
        <c:gapWidth val="75"/>
        <c:overlap val="100"/>
        <c:axId val="46147584"/>
        <c:axId val="45858112"/>
      </c:barChart>
      <c:catAx>
        <c:axId val="46147584"/>
        <c:scaling>
          <c:orientation val="maxMin"/>
        </c:scaling>
        <c:delete val="0"/>
        <c:axPos val="l"/>
        <c:majorTickMark val="none"/>
        <c:minorTickMark val="none"/>
        <c:tickLblPos val="low"/>
        <c:spPr>
          <a:ln w="12700"/>
        </c:spPr>
        <c:txPr>
          <a:bodyPr/>
          <a:lstStyle/>
          <a:p>
            <a:pPr>
              <a:defRPr sz="1400" baseline="0"/>
            </a:pPr>
            <a:endParaRPr lang="es-CL"/>
          </a:p>
        </c:txPr>
        <c:crossAx val="45858112"/>
        <c:crosses val="autoZero"/>
        <c:auto val="1"/>
        <c:lblAlgn val="ctr"/>
        <c:lblOffset val="100"/>
        <c:noMultiLvlLbl val="0"/>
      </c:catAx>
      <c:valAx>
        <c:axId val="45858112"/>
        <c:scaling>
          <c:orientation val="minMax"/>
        </c:scaling>
        <c:delete val="1"/>
        <c:axPos val="t"/>
        <c:numFmt formatCode="0%" sourceLinked="1"/>
        <c:majorTickMark val="none"/>
        <c:minorTickMark val="none"/>
        <c:tickLblPos val="none"/>
        <c:crossAx val="46147584"/>
        <c:crosses val="autoZero"/>
        <c:crossBetween val="between"/>
      </c:valAx>
    </c:plotArea>
    <c:legend>
      <c:legendPos val="b"/>
      <c:layout>
        <c:manualLayout>
          <c:xMode val="edge"/>
          <c:yMode val="edge"/>
          <c:x val="0.55210942499314375"/>
          <c:y val="0.95504145946748931"/>
          <c:w val="0.36020730343794616"/>
          <c:h val="4.4958540532510881E-2"/>
        </c:manualLayout>
      </c:layout>
      <c:overlay val="0"/>
    </c:legend>
    <c:plotVisOnly val="1"/>
    <c:dispBlanksAs val="gap"/>
    <c:showDLblsOverMax val="0"/>
  </c:chart>
  <c:spPr>
    <a:ln>
      <a:noFill/>
    </a:ln>
  </c:spPr>
  <c:txPr>
    <a:bodyPr/>
    <a:lstStyle/>
    <a:p>
      <a:pPr>
        <a:defRPr sz="1300" baseline="0">
          <a:latin typeface="Calibri" panose="020F0502020204030204" pitchFamily="34" charset="0"/>
        </a:defRPr>
      </a:pPr>
      <a:endParaRPr lang="es-CL"/>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dirty="0" err="1"/>
              <a:t>Índice</a:t>
            </a:r>
            <a:r>
              <a:rPr lang="en-US" sz="1800" dirty="0"/>
              <a:t> de </a:t>
            </a:r>
            <a:r>
              <a:rPr lang="en-US" sz="1800" dirty="0" err="1"/>
              <a:t>Protección</a:t>
            </a:r>
            <a:r>
              <a:rPr lang="en-US" sz="1800" dirty="0"/>
              <a:t> de Derechos Humanos </a:t>
            </a:r>
          </a:p>
          <a:p>
            <a:pPr>
              <a:defRPr/>
            </a:pPr>
            <a:r>
              <a:rPr lang="en-US" sz="1800" dirty="0"/>
              <a:t>(</a:t>
            </a:r>
            <a:r>
              <a:rPr lang="en-US" sz="1800" dirty="0" err="1"/>
              <a:t>Muestra</a:t>
            </a:r>
            <a:r>
              <a:rPr lang="en-US" sz="1800" dirty="0"/>
              <a:t> total)</a:t>
            </a:r>
          </a:p>
        </c:rich>
      </c:tx>
      <c:layout>
        <c:manualLayout>
          <c:xMode val="edge"/>
          <c:yMode val="edge"/>
          <c:x val="0.26638305628463116"/>
          <c:y val="0"/>
        </c:manualLayout>
      </c:layout>
      <c:overlay val="0"/>
    </c:title>
    <c:autoTitleDeleted val="0"/>
    <c:plotArea>
      <c:layout>
        <c:manualLayout>
          <c:layoutTarget val="inner"/>
          <c:xMode val="edge"/>
          <c:yMode val="edge"/>
          <c:x val="0.2641697844383657"/>
          <c:y val="0.26358506462244941"/>
          <c:w val="0.56326493002279021"/>
          <c:h val="0.694693413694775"/>
        </c:manualLayout>
      </c:layout>
      <c:pieChart>
        <c:varyColors val="1"/>
        <c:ser>
          <c:idx val="0"/>
          <c:order val="0"/>
          <c:tx>
            <c:strRef>
              <c:f>Hoja1!$B$1</c:f>
              <c:strCache>
                <c:ptCount val="1"/>
                <c:pt idx="0">
                  <c:v>Columna1</c:v>
                </c:pt>
              </c:strCache>
            </c:strRef>
          </c:tx>
          <c:dPt>
            <c:idx val="0"/>
            <c:bubble3D val="0"/>
            <c:spPr>
              <a:solidFill>
                <a:srgbClr val="FF7C80"/>
              </a:solidFill>
            </c:spPr>
          </c:dPt>
          <c:dPt>
            <c:idx val="1"/>
            <c:bubble3D val="0"/>
            <c:spPr>
              <a:solidFill>
                <a:srgbClr val="FFCC00"/>
              </a:solidFill>
            </c:spPr>
          </c:dPt>
          <c:dPt>
            <c:idx val="2"/>
            <c:bubble3D val="0"/>
            <c:spPr>
              <a:solidFill>
                <a:srgbClr val="92D050"/>
              </a:solidFill>
            </c:spPr>
          </c:dPt>
          <c:dPt>
            <c:idx val="3"/>
            <c:bubble3D val="0"/>
            <c:spPr>
              <a:solidFill>
                <a:srgbClr val="00B050"/>
              </a:solidFill>
            </c:spPr>
          </c:dPt>
          <c:dLbls>
            <c:dLbl>
              <c:idx val="0"/>
              <c:layout>
                <c:manualLayout>
                  <c:x val="-1.5561334025949069E-2"/>
                  <c:y val="2.5088184646150428E-2"/>
                </c:manualLayout>
              </c:layout>
              <c:showLegendKey val="0"/>
              <c:showVal val="0"/>
              <c:showCatName val="1"/>
              <c:showSerName val="0"/>
              <c:showPercent val="1"/>
              <c:showBubbleSize val="0"/>
            </c:dLbl>
            <c:dLbl>
              <c:idx val="1"/>
              <c:layout>
                <c:manualLayout>
                  <c:x val="-0.16056455438885167"/>
                  <c:y val="-0.10867357330666977"/>
                </c:manualLayout>
              </c:layout>
              <c:showLegendKey val="0"/>
              <c:showVal val="0"/>
              <c:showCatName val="1"/>
              <c:showSerName val="0"/>
              <c:showPercent val="1"/>
              <c:showBubbleSize val="0"/>
            </c:dLbl>
            <c:dLbl>
              <c:idx val="2"/>
              <c:layout>
                <c:manualLayout>
                  <c:x val="-8.570907580317165E-3"/>
                  <c:y val="9.0211796112831324E-2"/>
                </c:manualLayout>
              </c:layout>
              <c:showLegendKey val="0"/>
              <c:showVal val="0"/>
              <c:showCatName val="1"/>
              <c:showSerName val="0"/>
              <c:showPercent val="1"/>
              <c:showBubbleSize val="0"/>
            </c:dLbl>
            <c:numFmt formatCode="0.0%" sourceLinked="0"/>
            <c:txPr>
              <a:bodyPr/>
              <a:lstStyle/>
              <a:p>
                <a:pPr>
                  <a:defRPr sz="1400"/>
                </a:pPr>
                <a:endParaRPr lang="es-CL"/>
              </a:p>
            </c:txPr>
            <c:showLegendKey val="0"/>
            <c:showVal val="0"/>
            <c:showCatName val="1"/>
            <c:showSerName val="0"/>
            <c:showPercent val="1"/>
            <c:showBubbleSize val="0"/>
            <c:showLeaderLines val="1"/>
          </c:dLbls>
          <c:cat>
            <c:strRef>
              <c:f>Hoja1!$A$2:$A$5</c:f>
              <c:strCache>
                <c:ptCount val="4"/>
                <c:pt idx="0">
                  <c:v>Baja protección </c:v>
                </c:pt>
                <c:pt idx="1">
                  <c:v>Protección media </c:v>
                </c:pt>
                <c:pt idx="2">
                  <c:v>Protección medio alta </c:v>
                </c:pt>
                <c:pt idx="3">
                  <c:v>Alta protección </c:v>
                </c:pt>
              </c:strCache>
            </c:strRef>
          </c:cat>
          <c:val>
            <c:numRef>
              <c:f>Hoja1!$B$2:$B$5</c:f>
              <c:numCache>
                <c:formatCode>#,##0.0%</c:formatCode>
                <c:ptCount val="4"/>
                <c:pt idx="0">
                  <c:v>0.28864441184739459</c:v>
                </c:pt>
                <c:pt idx="1">
                  <c:v>0.51111295657282951</c:v>
                </c:pt>
                <c:pt idx="2">
                  <c:v>0.16082669223197443</c:v>
                </c:pt>
                <c:pt idx="3">
                  <c:v>3.941593934780134E-2</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txPr>
    <a:bodyPr/>
    <a:lstStyle/>
    <a:p>
      <a:pPr>
        <a:defRPr sz="1100">
          <a:latin typeface="Calibri" panose="020F0502020204030204" pitchFamily="34" charset="0"/>
        </a:defRPr>
      </a:pPr>
      <a:endParaRPr lang="es-CL"/>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s-CL" sz="2000" b="1" i="0" baseline="0" dirty="0">
                <a:effectLst/>
              </a:rPr>
              <a:t>¿Cuán de acuerdo está </a:t>
            </a:r>
            <a:r>
              <a:rPr lang="es-CL" sz="2000" b="1" i="0" baseline="0" dirty="0" smtClean="0">
                <a:effectLst/>
              </a:rPr>
              <a:t>con….?  </a:t>
            </a:r>
            <a:endParaRPr lang="es-ES" sz="2000" dirty="0">
              <a:effectLst/>
            </a:endParaRPr>
          </a:p>
          <a:p>
            <a:pPr>
              <a:defRPr sz="1200"/>
            </a:pPr>
            <a:r>
              <a:rPr lang="es-CL" sz="2000" b="1" i="0" baseline="0" dirty="0">
                <a:effectLst/>
              </a:rPr>
              <a:t>(Muestra Total) </a:t>
            </a:r>
            <a:endParaRPr lang="es-ES" sz="2000" dirty="0"/>
          </a:p>
        </c:rich>
      </c:tx>
      <c:layout/>
      <c:overlay val="0"/>
    </c:title>
    <c:autoTitleDeleted val="0"/>
    <c:plotArea>
      <c:layout/>
      <c:barChart>
        <c:barDir val="bar"/>
        <c:grouping val="stacked"/>
        <c:varyColors val="0"/>
        <c:ser>
          <c:idx val="0"/>
          <c:order val="0"/>
          <c:tx>
            <c:strRef>
              <c:f>Hoja1!$B$1</c:f>
              <c:strCache>
                <c:ptCount val="1"/>
                <c:pt idx="0">
                  <c:v>En desacuerdo</c:v>
                </c:pt>
              </c:strCache>
            </c:strRef>
          </c:tx>
          <c:spPr>
            <a:solidFill>
              <a:srgbClr val="FF5050"/>
            </a:solidFill>
          </c:spPr>
          <c:invertIfNegative val="0"/>
          <c:dLbls>
            <c:dLbl>
              <c:idx val="0"/>
              <c:layout/>
              <c:tx>
                <c:rich>
                  <a:bodyPr/>
                  <a:lstStyle/>
                  <a:p>
                    <a:r>
                      <a:rPr lang="en-US" sz="1400"/>
                      <a:t>64,7</a:t>
                    </a:r>
                    <a:endParaRPr lang="en-US"/>
                  </a:p>
                </c:rich>
              </c:tx>
              <c:showLegendKey val="0"/>
              <c:showVal val="1"/>
              <c:showCatName val="0"/>
              <c:showSerName val="0"/>
              <c:showPercent val="0"/>
              <c:showBubbleSize val="0"/>
            </c:dLbl>
            <c:dLbl>
              <c:idx val="1"/>
              <c:layout/>
              <c:tx>
                <c:rich>
                  <a:bodyPr/>
                  <a:lstStyle/>
                  <a:p>
                    <a:r>
                      <a:rPr lang="en-US" sz="1400"/>
                      <a:t>69,4</a:t>
                    </a:r>
                    <a:endParaRPr lang="en-US"/>
                  </a:p>
                </c:rich>
              </c:tx>
              <c:showLegendKey val="0"/>
              <c:showVal val="1"/>
              <c:showCatName val="0"/>
              <c:showSerName val="0"/>
              <c:showPercent val="0"/>
              <c:showBubbleSize val="0"/>
            </c:dLbl>
            <c:dLbl>
              <c:idx val="2"/>
              <c:layout/>
              <c:tx>
                <c:rich>
                  <a:bodyPr/>
                  <a:lstStyle/>
                  <a:p>
                    <a:r>
                      <a:rPr lang="en-US" sz="1400"/>
                      <a:t>19,2</a:t>
                    </a:r>
                    <a:endParaRPr lang="en-US"/>
                  </a:p>
                </c:rich>
              </c:tx>
              <c:showLegendKey val="0"/>
              <c:showVal val="1"/>
              <c:showCatName val="0"/>
              <c:showSerName val="0"/>
              <c:showPercent val="0"/>
              <c:showBubbleSize val="0"/>
            </c:dLbl>
            <c:dLbl>
              <c:idx val="3"/>
              <c:layout/>
              <c:tx>
                <c:rich>
                  <a:bodyPr/>
                  <a:lstStyle/>
                  <a:p>
                    <a:r>
                      <a:rPr lang="en-US" sz="1400"/>
                      <a:t>10,4</a:t>
                    </a:r>
                    <a:endParaRPr lang="en-US"/>
                  </a:p>
                </c:rich>
              </c:tx>
              <c:showLegendKey val="0"/>
              <c:showVal val="1"/>
              <c:showCatName val="0"/>
              <c:showSerName val="0"/>
              <c:showPercent val="0"/>
              <c:showBubbleSize val="0"/>
            </c:dLbl>
            <c:txPr>
              <a:bodyPr/>
              <a:lstStyle/>
              <a:p>
                <a:pPr>
                  <a:defRPr sz="1400"/>
                </a:pPr>
                <a:endParaRPr lang="es-CL"/>
              </a:p>
            </c:txPr>
            <c:showLegendKey val="0"/>
            <c:showVal val="1"/>
            <c:showCatName val="0"/>
            <c:showSerName val="0"/>
            <c:showPercent val="0"/>
            <c:showBubbleSize val="0"/>
            <c:showLeaderLines val="0"/>
          </c:dLbls>
          <c:cat>
            <c:strRef>
              <c:f>Hoja1!$A$2:$A$5</c:f>
              <c:strCache>
                <c:ptCount val="4"/>
                <c:pt idx="0">
                  <c:v>Los abusos a los derechos humanos son un problema en otros países, pero no en Chile</c:v>
                </c:pt>
                <c:pt idx="1">
                  <c:v>En Chile, todas las personas tienen los mismos derechos, no hay diferencias.</c:v>
                </c:pt>
                <c:pt idx="2">
                  <c:v>Hay gente que abusa al exigir sus derechos.</c:v>
                </c:pt>
                <c:pt idx="3">
                  <c:v>Es necesario que la comunidad internacional vigile el cumplimiento de los derechos humanos en cada país.</c:v>
                </c:pt>
              </c:strCache>
            </c:strRef>
          </c:cat>
          <c:val>
            <c:numRef>
              <c:f>Hoja1!$B$2:$B$5</c:f>
              <c:numCache>
                <c:formatCode>General</c:formatCode>
                <c:ptCount val="4"/>
                <c:pt idx="0">
                  <c:v>-64.7</c:v>
                </c:pt>
                <c:pt idx="1">
                  <c:v>-69.400000000000006</c:v>
                </c:pt>
                <c:pt idx="2">
                  <c:v>-19.2</c:v>
                </c:pt>
                <c:pt idx="3">
                  <c:v>-10.4</c:v>
                </c:pt>
              </c:numCache>
            </c:numRef>
          </c:val>
        </c:ser>
        <c:ser>
          <c:idx val="1"/>
          <c:order val="1"/>
          <c:tx>
            <c:strRef>
              <c:f>Hoja1!$C$1</c:f>
              <c:strCache>
                <c:ptCount val="1"/>
                <c:pt idx="0">
                  <c:v>De acuerdo</c:v>
                </c:pt>
              </c:strCache>
            </c:strRef>
          </c:tx>
          <c:spPr>
            <a:solidFill>
              <a:srgbClr val="009999"/>
            </a:solidFill>
          </c:spPr>
          <c:invertIfNegative val="0"/>
          <c:dLbls>
            <c:txPr>
              <a:bodyPr/>
              <a:lstStyle/>
              <a:p>
                <a:pPr>
                  <a:defRPr sz="1400"/>
                </a:pPr>
                <a:endParaRPr lang="es-CL"/>
              </a:p>
            </c:txPr>
            <c:showLegendKey val="0"/>
            <c:showVal val="1"/>
            <c:showCatName val="0"/>
            <c:showSerName val="0"/>
            <c:showPercent val="0"/>
            <c:showBubbleSize val="0"/>
            <c:showLeaderLines val="0"/>
          </c:dLbls>
          <c:cat>
            <c:strRef>
              <c:f>Hoja1!$A$2:$A$5</c:f>
              <c:strCache>
                <c:ptCount val="4"/>
                <c:pt idx="0">
                  <c:v>Los abusos a los derechos humanos son un problema en otros países, pero no en Chile</c:v>
                </c:pt>
                <c:pt idx="1">
                  <c:v>En Chile, todas las personas tienen los mismos derechos, no hay diferencias.</c:v>
                </c:pt>
                <c:pt idx="2">
                  <c:v>Hay gente que abusa al exigir sus derechos.</c:v>
                </c:pt>
                <c:pt idx="3">
                  <c:v>Es necesario que la comunidad internacional vigile el cumplimiento de los derechos humanos en cada país.</c:v>
                </c:pt>
              </c:strCache>
            </c:strRef>
          </c:cat>
          <c:val>
            <c:numRef>
              <c:f>Hoja1!$C$2:$C$5</c:f>
              <c:numCache>
                <c:formatCode>General</c:formatCode>
                <c:ptCount val="4"/>
                <c:pt idx="0">
                  <c:v>21.3</c:v>
                </c:pt>
                <c:pt idx="1">
                  <c:v>19.399999999999999</c:v>
                </c:pt>
                <c:pt idx="2">
                  <c:v>63.9</c:v>
                </c:pt>
                <c:pt idx="3">
                  <c:v>78.599999999999994</c:v>
                </c:pt>
              </c:numCache>
            </c:numRef>
          </c:val>
        </c:ser>
        <c:dLbls>
          <c:showLegendKey val="0"/>
          <c:showVal val="0"/>
          <c:showCatName val="0"/>
          <c:showSerName val="0"/>
          <c:showPercent val="0"/>
          <c:showBubbleSize val="0"/>
        </c:dLbls>
        <c:gapWidth val="75"/>
        <c:overlap val="100"/>
        <c:axId val="46567936"/>
        <c:axId val="45075264"/>
      </c:barChart>
      <c:catAx>
        <c:axId val="46567936"/>
        <c:scaling>
          <c:orientation val="maxMin"/>
        </c:scaling>
        <c:delete val="0"/>
        <c:axPos val="l"/>
        <c:majorTickMark val="none"/>
        <c:minorTickMark val="none"/>
        <c:tickLblPos val="low"/>
        <c:txPr>
          <a:bodyPr/>
          <a:lstStyle/>
          <a:p>
            <a:pPr>
              <a:defRPr sz="1600" baseline="0">
                <a:latin typeface="Calibri" pitchFamily="34" charset="0"/>
              </a:defRPr>
            </a:pPr>
            <a:endParaRPr lang="es-CL"/>
          </a:p>
        </c:txPr>
        <c:crossAx val="45075264"/>
        <c:crosses val="autoZero"/>
        <c:auto val="1"/>
        <c:lblAlgn val="ctr"/>
        <c:lblOffset val="100"/>
        <c:noMultiLvlLbl val="0"/>
      </c:catAx>
      <c:valAx>
        <c:axId val="45075264"/>
        <c:scaling>
          <c:orientation val="minMax"/>
        </c:scaling>
        <c:delete val="1"/>
        <c:axPos val="t"/>
        <c:numFmt formatCode="General" sourceLinked="1"/>
        <c:majorTickMark val="none"/>
        <c:minorTickMark val="none"/>
        <c:tickLblPos val="none"/>
        <c:crossAx val="46567936"/>
        <c:crosses val="autoZero"/>
        <c:crossBetween val="between"/>
      </c:valAx>
      <c:spPr>
        <a:noFill/>
        <a:ln w="25400">
          <a:noFill/>
        </a:ln>
      </c:spPr>
    </c:plotArea>
    <c:legend>
      <c:legendPos val="b"/>
      <c:layout>
        <c:manualLayout>
          <c:xMode val="edge"/>
          <c:yMode val="edge"/>
          <c:x val="0.50450295275590518"/>
          <c:y val="0.90257780277465316"/>
          <c:w val="0.35673483522892985"/>
          <c:h val="7.1890956320358079E-2"/>
        </c:manualLayout>
      </c:layout>
      <c:overlay val="0"/>
      <c:txPr>
        <a:bodyPr/>
        <a:lstStyle/>
        <a:p>
          <a:pPr>
            <a:defRPr sz="1400"/>
          </a:pPr>
          <a:endParaRPr lang="es-CL"/>
        </a:p>
      </c:txPr>
    </c:legend>
    <c:plotVisOnly val="1"/>
    <c:dispBlanksAs val="gap"/>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CL" sz="1800" dirty="0"/>
              <a:t>¿El responsable de asegurar el derecho a... es principalmente cada persona o principalmente el Estado? (Muestra Total)</a:t>
            </a:r>
          </a:p>
        </c:rich>
      </c:tx>
      <c:layout>
        <c:manualLayout>
          <c:xMode val="edge"/>
          <c:yMode val="edge"/>
          <c:x val="0.15823059550388763"/>
          <c:y val="0"/>
        </c:manualLayout>
      </c:layout>
      <c:overlay val="0"/>
    </c:title>
    <c:autoTitleDeleted val="0"/>
    <c:plotArea>
      <c:layout>
        <c:manualLayout>
          <c:layoutTarget val="inner"/>
          <c:xMode val="edge"/>
          <c:yMode val="edge"/>
          <c:x val="8.3693983496783211E-3"/>
          <c:y val="0.15329728320784874"/>
          <c:w val="0.98326132954924206"/>
          <c:h val="0.52433276644475391"/>
        </c:manualLayout>
      </c:layout>
      <c:barChart>
        <c:barDir val="col"/>
        <c:grouping val="percentStacked"/>
        <c:varyColors val="0"/>
        <c:ser>
          <c:idx val="0"/>
          <c:order val="0"/>
          <c:tx>
            <c:strRef>
              <c:f>Hoja1!$A$2</c:f>
              <c:strCache>
                <c:ptCount val="1"/>
                <c:pt idx="0">
                  <c:v>Principalmente cada persona</c:v>
                </c:pt>
              </c:strCache>
            </c:strRef>
          </c:tx>
          <c:spPr>
            <a:solidFill>
              <a:srgbClr val="92D050"/>
            </a:solidFill>
          </c:spPr>
          <c:invertIfNegative val="0"/>
          <c:dLbls>
            <c:txPr>
              <a:bodyPr/>
              <a:lstStyle/>
              <a:p>
                <a:pPr>
                  <a:defRPr sz="1400"/>
                </a:pPr>
                <a:endParaRPr lang="es-CL"/>
              </a:p>
            </c:txPr>
            <c:showLegendKey val="0"/>
            <c:showVal val="1"/>
            <c:showCatName val="0"/>
            <c:showSerName val="0"/>
            <c:showPercent val="0"/>
            <c:showBubbleSize val="0"/>
            <c:showLeaderLines val="0"/>
          </c:dLbls>
          <c:cat>
            <c:strRef>
              <c:f>Hoja1!$B$1:$G$1</c:f>
              <c:strCache>
                <c:ptCount val="6"/>
                <c:pt idx="0">
                  <c:v>Derecho a Salud</c:v>
                </c:pt>
                <c:pt idx="1">
                  <c:v>Derecho a Educación</c:v>
                </c:pt>
                <c:pt idx="2">
                  <c:v>Derecho a Vivienda</c:v>
                </c:pt>
                <c:pt idx="3">
                  <c:v>Derecho a Trabajo</c:v>
                </c:pt>
                <c:pt idx="4">
                  <c:v>Derecho a vivir en un medio ambiente libre de contaminación</c:v>
                </c:pt>
                <c:pt idx="5">
                  <c:v>Derecho a una jubilación y pensión digna</c:v>
                </c:pt>
              </c:strCache>
            </c:strRef>
          </c:cat>
          <c:val>
            <c:numRef>
              <c:f>Hoja1!$B$2:$G$2</c:f>
              <c:numCache>
                <c:formatCode>####.0%</c:formatCode>
                <c:ptCount val="6"/>
                <c:pt idx="0">
                  <c:v>3.1953766660424911E-2</c:v>
                </c:pt>
                <c:pt idx="1">
                  <c:v>1.9307614610000103E-2</c:v>
                </c:pt>
                <c:pt idx="2">
                  <c:v>5.4939747324910269E-2</c:v>
                </c:pt>
                <c:pt idx="3">
                  <c:v>0.11687522708747732</c:v>
                </c:pt>
                <c:pt idx="4">
                  <c:v>0.12753662536095253</c:v>
                </c:pt>
                <c:pt idx="5">
                  <c:v>2.003108266994668E-2</c:v>
                </c:pt>
              </c:numCache>
            </c:numRef>
          </c:val>
        </c:ser>
        <c:ser>
          <c:idx val="1"/>
          <c:order val="1"/>
          <c:tx>
            <c:strRef>
              <c:f>Hoja1!$A$3</c:f>
              <c:strCache>
                <c:ptCount val="1"/>
                <c:pt idx="0">
                  <c:v>El Estado y cada persona por igual</c:v>
                </c:pt>
              </c:strCache>
            </c:strRef>
          </c:tx>
          <c:spPr>
            <a:solidFill>
              <a:srgbClr val="FF9999"/>
            </a:solidFill>
          </c:spPr>
          <c:invertIfNegative val="0"/>
          <c:dLbls>
            <c:txPr>
              <a:bodyPr/>
              <a:lstStyle/>
              <a:p>
                <a:pPr>
                  <a:defRPr sz="1400"/>
                </a:pPr>
                <a:endParaRPr lang="es-CL"/>
              </a:p>
            </c:txPr>
            <c:showLegendKey val="0"/>
            <c:showVal val="1"/>
            <c:showCatName val="0"/>
            <c:showSerName val="0"/>
            <c:showPercent val="0"/>
            <c:showBubbleSize val="0"/>
            <c:showLeaderLines val="0"/>
          </c:dLbls>
          <c:cat>
            <c:strRef>
              <c:f>Hoja1!$B$1:$G$1</c:f>
              <c:strCache>
                <c:ptCount val="6"/>
                <c:pt idx="0">
                  <c:v>Derecho a Salud</c:v>
                </c:pt>
                <c:pt idx="1">
                  <c:v>Derecho a Educación</c:v>
                </c:pt>
                <c:pt idx="2">
                  <c:v>Derecho a Vivienda</c:v>
                </c:pt>
                <c:pt idx="3">
                  <c:v>Derecho a Trabajo</c:v>
                </c:pt>
                <c:pt idx="4">
                  <c:v>Derecho a vivir en un medio ambiente libre de contaminación</c:v>
                </c:pt>
                <c:pt idx="5">
                  <c:v>Derecho a una jubilación y pensión digna</c:v>
                </c:pt>
              </c:strCache>
            </c:strRef>
          </c:cat>
          <c:val>
            <c:numRef>
              <c:f>Hoja1!$B$3:$G$3</c:f>
              <c:numCache>
                <c:formatCode>####.0%</c:formatCode>
                <c:ptCount val="6"/>
                <c:pt idx="0">
                  <c:v>0.30795894317804118</c:v>
                </c:pt>
                <c:pt idx="1">
                  <c:v>0.29493936077515231</c:v>
                </c:pt>
                <c:pt idx="2">
                  <c:v>0.37324871479270932</c:v>
                </c:pt>
                <c:pt idx="3">
                  <c:v>0.40495738295200123</c:v>
                </c:pt>
                <c:pt idx="4">
                  <c:v>0.42219459966086653</c:v>
                </c:pt>
                <c:pt idx="5">
                  <c:v>0.23823077951510935</c:v>
                </c:pt>
              </c:numCache>
            </c:numRef>
          </c:val>
        </c:ser>
        <c:ser>
          <c:idx val="2"/>
          <c:order val="2"/>
          <c:tx>
            <c:strRef>
              <c:f>Hoja1!$A$4</c:f>
              <c:strCache>
                <c:ptCount val="1"/>
                <c:pt idx="0">
                  <c:v>Principalmente el Estado</c:v>
                </c:pt>
              </c:strCache>
            </c:strRef>
          </c:tx>
          <c:spPr>
            <a:solidFill>
              <a:srgbClr val="6699FF"/>
            </a:solidFill>
          </c:spPr>
          <c:invertIfNegative val="0"/>
          <c:dLbls>
            <c:txPr>
              <a:bodyPr/>
              <a:lstStyle/>
              <a:p>
                <a:pPr>
                  <a:defRPr sz="1400"/>
                </a:pPr>
                <a:endParaRPr lang="es-CL"/>
              </a:p>
            </c:txPr>
            <c:showLegendKey val="0"/>
            <c:showVal val="1"/>
            <c:showCatName val="0"/>
            <c:showSerName val="0"/>
            <c:showPercent val="0"/>
            <c:showBubbleSize val="0"/>
            <c:showLeaderLines val="0"/>
          </c:dLbls>
          <c:cat>
            <c:strRef>
              <c:f>Hoja1!$B$1:$G$1</c:f>
              <c:strCache>
                <c:ptCount val="6"/>
                <c:pt idx="0">
                  <c:v>Derecho a Salud</c:v>
                </c:pt>
                <c:pt idx="1">
                  <c:v>Derecho a Educación</c:v>
                </c:pt>
                <c:pt idx="2">
                  <c:v>Derecho a Vivienda</c:v>
                </c:pt>
                <c:pt idx="3">
                  <c:v>Derecho a Trabajo</c:v>
                </c:pt>
                <c:pt idx="4">
                  <c:v>Derecho a vivir en un medio ambiente libre de contaminación</c:v>
                </c:pt>
                <c:pt idx="5">
                  <c:v>Derecho a una jubilación y pensión digna</c:v>
                </c:pt>
              </c:strCache>
            </c:strRef>
          </c:cat>
          <c:val>
            <c:numRef>
              <c:f>Hoja1!$B$4:$G$4</c:f>
              <c:numCache>
                <c:formatCode>####.0%</c:formatCode>
                <c:ptCount val="6"/>
                <c:pt idx="0">
                  <c:v>0.6567772979041866</c:v>
                </c:pt>
                <c:pt idx="1">
                  <c:v>0.68066988270875872</c:v>
                </c:pt>
                <c:pt idx="2">
                  <c:v>0.56844812544020262</c:v>
                </c:pt>
                <c:pt idx="3">
                  <c:v>0.47062834134437997</c:v>
                </c:pt>
                <c:pt idx="4">
                  <c:v>0.44134552167415891</c:v>
                </c:pt>
                <c:pt idx="5">
                  <c:v>0.73117601562662315</c:v>
                </c:pt>
              </c:numCache>
            </c:numRef>
          </c:val>
        </c:ser>
        <c:ser>
          <c:idx val="3"/>
          <c:order val="3"/>
          <c:tx>
            <c:strRef>
              <c:f>Hoja1!$A$5</c:f>
              <c:strCache>
                <c:ptCount val="1"/>
                <c:pt idx="0">
                  <c:v>NS/NR</c:v>
                </c:pt>
              </c:strCache>
            </c:strRef>
          </c:tx>
          <c:spPr>
            <a:solidFill>
              <a:srgbClr val="FFC000"/>
            </a:solidFill>
          </c:spPr>
          <c:invertIfNegative val="0"/>
          <c:dLbls>
            <c:txPr>
              <a:bodyPr/>
              <a:lstStyle/>
              <a:p>
                <a:pPr>
                  <a:defRPr sz="1400"/>
                </a:pPr>
                <a:endParaRPr lang="es-CL"/>
              </a:p>
            </c:txPr>
            <c:showLegendKey val="0"/>
            <c:showVal val="1"/>
            <c:showCatName val="0"/>
            <c:showSerName val="0"/>
            <c:showPercent val="0"/>
            <c:showBubbleSize val="0"/>
            <c:showLeaderLines val="0"/>
          </c:dLbls>
          <c:cat>
            <c:strRef>
              <c:f>Hoja1!$B$1:$G$1</c:f>
              <c:strCache>
                <c:ptCount val="6"/>
                <c:pt idx="0">
                  <c:v>Derecho a Salud</c:v>
                </c:pt>
                <c:pt idx="1">
                  <c:v>Derecho a Educación</c:v>
                </c:pt>
                <c:pt idx="2">
                  <c:v>Derecho a Vivienda</c:v>
                </c:pt>
                <c:pt idx="3">
                  <c:v>Derecho a Trabajo</c:v>
                </c:pt>
                <c:pt idx="4">
                  <c:v>Derecho a vivir en un medio ambiente libre de contaminación</c:v>
                </c:pt>
                <c:pt idx="5">
                  <c:v>Derecho a una jubilación y pensión digna</c:v>
                </c:pt>
              </c:strCache>
            </c:strRef>
          </c:cat>
          <c:val>
            <c:numRef>
              <c:f>Hoja1!$B$5:$G$5</c:f>
              <c:numCache>
                <c:formatCode>####.0%</c:formatCode>
                <c:ptCount val="6"/>
                <c:pt idx="0">
                  <c:v>3.3099922573499598E-3</c:v>
                </c:pt>
                <c:pt idx="1">
                  <c:v>5.0831419060916733E-3</c:v>
                </c:pt>
                <c:pt idx="2">
                  <c:v>3.3634124421797226E-3</c:v>
                </c:pt>
                <c:pt idx="3">
                  <c:v>7.5390486161435897E-3</c:v>
                </c:pt>
                <c:pt idx="4">
                  <c:v>8.9232533040233732E-3</c:v>
                </c:pt>
                <c:pt idx="5">
                  <c:v>1.0562122188321768E-2</c:v>
                </c:pt>
              </c:numCache>
            </c:numRef>
          </c:val>
        </c:ser>
        <c:dLbls>
          <c:showLegendKey val="0"/>
          <c:showVal val="0"/>
          <c:showCatName val="0"/>
          <c:showSerName val="0"/>
          <c:showPercent val="0"/>
          <c:showBubbleSize val="0"/>
        </c:dLbls>
        <c:gapWidth val="75"/>
        <c:overlap val="100"/>
        <c:axId val="46570496"/>
        <c:axId val="45076992"/>
      </c:barChart>
      <c:catAx>
        <c:axId val="46570496"/>
        <c:scaling>
          <c:orientation val="minMax"/>
        </c:scaling>
        <c:delete val="0"/>
        <c:axPos val="b"/>
        <c:majorTickMark val="none"/>
        <c:minorTickMark val="none"/>
        <c:tickLblPos val="nextTo"/>
        <c:txPr>
          <a:bodyPr/>
          <a:lstStyle/>
          <a:p>
            <a:pPr>
              <a:defRPr sz="1400"/>
            </a:pPr>
            <a:endParaRPr lang="es-CL"/>
          </a:p>
        </c:txPr>
        <c:crossAx val="45076992"/>
        <c:crosses val="autoZero"/>
        <c:auto val="1"/>
        <c:lblAlgn val="ctr"/>
        <c:lblOffset val="100"/>
        <c:noMultiLvlLbl val="0"/>
      </c:catAx>
      <c:valAx>
        <c:axId val="45076992"/>
        <c:scaling>
          <c:orientation val="minMax"/>
        </c:scaling>
        <c:delete val="1"/>
        <c:axPos val="l"/>
        <c:numFmt formatCode="0%" sourceLinked="1"/>
        <c:majorTickMark val="none"/>
        <c:minorTickMark val="none"/>
        <c:tickLblPos val="none"/>
        <c:crossAx val="46570496"/>
        <c:crosses val="autoZero"/>
        <c:crossBetween val="between"/>
      </c:valAx>
    </c:plotArea>
    <c:legend>
      <c:legendPos val="b"/>
      <c:layout>
        <c:manualLayout>
          <c:xMode val="edge"/>
          <c:yMode val="edge"/>
          <c:x val="9.0999753921423062E-3"/>
          <c:y val="0.91310768041383827"/>
          <c:w val="0.97633286893298588"/>
          <c:h val="8.3537113087157208E-2"/>
        </c:manualLayout>
      </c:layout>
      <c:overlay val="0"/>
      <c:txPr>
        <a:bodyPr/>
        <a:lstStyle/>
        <a:p>
          <a:pPr>
            <a:defRPr sz="1400"/>
          </a:pPr>
          <a:endParaRPr lang="es-CL"/>
        </a:p>
      </c:txPr>
    </c:legend>
    <c:plotVisOnly val="1"/>
    <c:dispBlanksAs val="gap"/>
    <c:showDLblsOverMax val="0"/>
  </c:chart>
  <c:spPr>
    <a:ln>
      <a:noFill/>
    </a:ln>
  </c:spPr>
  <c:txPr>
    <a:bodyPr/>
    <a:lstStyle/>
    <a:p>
      <a:pPr>
        <a:defRPr sz="1100">
          <a:latin typeface="Calibri" panose="020F0502020204030204" pitchFamily="34" charset="0"/>
        </a:defRPr>
      </a:pPr>
      <a:endParaRPr lang="es-CL"/>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drawing1.xml><?xml version="1.0" encoding="utf-8"?>
<c:userShapes xmlns:c="http://schemas.openxmlformats.org/drawingml/2006/chart">
  <cdr:relSizeAnchor xmlns:cdr="http://schemas.openxmlformats.org/drawingml/2006/chartDrawing">
    <cdr:from>
      <cdr:x>0.64205</cdr:x>
      <cdr:y>0.22895</cdr:y>
    </cdr:from>
    <cdr:to>
      <cdr:x>0.64205</cdr:x>
      <cdr:y>0.26961</cdr:y>
    </cdr:to>
    <cdr:cxnSp macro="">
      <cdr:nvCxnSpPr>
        <cdr:cNvPr id="2" name="1 Conector recto de flecha"/>
        <cdr:cNvCxnSpPr/>
      </cdr:nvCxnSpPr>
      <cdr:spPr>
        <a:xfrm xmlns:a="http://schemas.openxmlformats.org/drawingml/2006/main">
          <a:off x="2327563" y="1270660"/>
          <a:ext cx="0" cy="225631"/>
        </a:xfrm>
        <a:prstGeom xmlns:a="http://schemas.openxmlformats.org/drawingml/2006/main" prst="straightConnector1">
          <a:avLst/>
        </a:prstGeom>
        <a:ln xmlns:a="http://schemas.openxmlformats.org/drawingml/2006/main" w="28575">
          <a:solidFill>
            <a:srgbClr val="FF0000"/>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0.58636</cdr:x>
      <cdr:y>0.28732</cdr:y>
    </cdr:from>
    <cdr:to>
      <cdr:x>0.58727</cdr:x>
      <cdr:y>0.32524</cdr:y>
    </cdr:to>
    <cdr:cxnSp macro="">
      <cdr:nvCxnSpPr>
        <cdr:cNvPr id="4" name="1 Conector recto de flecha"/>
        <cdr:cNvCxnSpPr/>
      </cdr:nvCxnSpPr>
      <cdr:spPr>
        <a:xfrm xmlns:a="http://schemas.openxmlformats.org/drawingml/2006/main" flipV="1">
          <a:off x="2125682" y="1594593"/>
          <a:ext cx="3299" cy="210457"/>
        </a:xfrm>
        <a:prstGeom xmlns:a="http://schemas.openxmlformats.org/drawingml/2006/main" prst="straightConnector1">
          <a:avLst/>
        </a:prstGeom>
        <a:ln xmlns:a="http://schemas.openxmlformats.org/drawingml/2006/main" w="28575">
          <a:solidFill>
            <a:srgbClr val="FF0000"/>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0.59838</cdr:x>
      <cdr:y>0.65436</cdr:y>
    </cdr:from>
    <cdr:to>
      <cdr:x>0.65166</cdr:x>
      <cdr:y>0.725</cdr:y>
    </cdr:to>
    <cdr:cxnSp macro="">
      <cdr:nvCxnSpPr>
        <cdr:cNvPr id="3" name="2 Conector recto de flecha"/>
        <cdr:cNvCxnSpPr/>
      </cdr:nvCxnSpPr>
      <cdr:spPr>
        <a:xfrm xmlns:a="http://schemas.openxmlformats.org/drawingml/2006/main" flipV="1">
          <a:off x="3467595" y="2090057"/>
          <a:ext cx="308758" cy="225632"/>
        </a:xfrm>
        <a:prstGeom xmlns:a="http://schemas.openxmlformats.org/drawingml/2006/main" prst="straightConnector1">
          <a:avLst/>
        </a:prstGeom>
        <a:ln xmlns:a="http://schemas.openxmlformats.org/drawingml/2006/main" w="28575">
          <a:solidFill>
            <a:srgbClr val="009999"/>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0.54113</cdr:x>
      <cdr:y>0.67904</cdr:y>
    </cdr:from>
    <cdr:to>
      <cdr:x>0.59957</cdr:x>
      <cdr:y>0.79406</cdr:y>
    </cdr:to>
    <cdr:cxnSp macro="">
      <cdr:nvCxnSpPr>
        <cdr:cNvPr id="3" name="2 Conector recto de flecha"/>
        <cdr:cNvCxnSpPr/>
      </cdr:nvCxnSpPr>
      <cdr:spPr>
        <a:xfrm xmlns:a="http://schemas.openxmlformats.org/drawingml/2006/main" flipV="1">
          <a:off x="2968831" y="2173184"/>
          <a:ext cx="320633" cy="368135"/>
        </a:xfrm>
        <a:prstGeom xmlns:a="http://schemas.openxmlformats.org/drawingml/2006/main" prst="straightConnector1">
          <a:avLst/>
        </a:prstGeom>
        <a:ln xmlns:a="http://schemas.openxmlformats.org/drawingml/2006/main" w="28575">
          <a:solidFill>
            <a:srgbClr val="009999"/>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0.09367</cdr:x>
      <cdr:y>0.41662</cdr:y>
    </cdr:from>
    <cdr:to>
      <cdr:x>0.16234</cdr:x>
      <cdr:y>0.50093</cdr:y>
    </cdr:to>
    <cdr:cxnSp macro="">
      <cdr:nvCxnSpPr>
        <cdr:cNvPr id="6" name="1 Conector recto de flecha"/>
        <cdr:cNvCxnSpPr/>
      </cdr:nvCxnSpPr>
      <cdr:spPr>
        <a:xfrm xmlns:a="http://schemas.openxmlformats.org/drawingml/2006/main">
          <a:off x="513938" y="1333336"/>
          <a:ext cx="376712" cy="269833"/>
        </a:xfrm>
        <a:prstGeom xmlns:a="http://schemas.openxmlformats.org/drawingml/2006/main" prst="straightConnector1">
          <a:avLst/>
        </a:prstGeom>
        <a:ln xmlns:a="http://schemas.openxmlformats.org/drawingml/2006/main" w="28575">
          <a:solidFill>
            <a:srgbClr val="009999"/>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0.46714</cdr:x>
      <cdr:y>0.08286</cdr:y>
    </cdr:from>
    <cdr:to>
      <cdr:x>0.98908</cdr:x>
      <cdr:y>0.19848</cdr:y>
    </cdr:to>
    <cdr:sp macro="" textlink="">
      <cdr:nvSpPr>
        <cdr:cNvPr id="2" name="1 Rectángulo"/>
        <cdr:cNvSpPr/>
      </cdr:nvSpPr>
      <cdr:spPr>
        <a:xfrm xmlns:a="http://schemas.openxmlformats.org/drawingml/2006/main">
          <a:off x="3039885" y="510639"/>
          <a:ext cx="3396541" cy="712519"/>
        </a:xfrm>
        <a:prstGeom xmlns:a="http://schemas.openxmlformats.org/drawingml/2006/main" prst="rect">
          <a:avLst/>
        </a:prstGeom>
        <a:noFill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CL"/>
        </a:p>
      </cdr:txBody>
    </cdr:sp>
  </cdr:relSizeAnchor>
</c:userShapes>
</file>

<file path=ppt/drawings/drawing5.xml><?xml version="1.0" encoding="utf-8"?>
<c:userShapes xmlns:c="http://schemas.openxmlformats.org/drawingml/2006/chart">
  <cdr:relSizeAnchor xmlns:cdr="http://schemas.openxmlformats.org/drawingml/2006/chartDrawing">
    <cdr:from>
      <cdr:x>0.67961</cdr:x>
      <cdr:y>0.09023</cdr:y>
    </cdr:from>
    <cdr:to>
      <cdr:x>0.68135</cdr:x>
      <cdr:y>0.36429</cdr:y>
    </cdr:to>
    <cdr:cxnSp macro="">
      <cdr:nvCxnSpPr>
        <cdr:cNvPr id="2" name="1 Conector recto"/>
        <cdr:cNvCxnSpPr/>
      </cdr:nvCxnSpPr>
      <cdr:spPr>
        <a:xfrm xmlns:a="http://schemas.openxmlformats.org/drawingml/2006/main" flipH="1" flipV="1">
          <a:off x="5040560" y="521319"/>
          <a:ext cx="12905" cy="1583493"/>
        </a:xfrm>
        <a:prstGeom xmlns:a="http://schemas.openxmlformats.org/drawingml/2006/main" prst="line">
          <a:avLst/>
        </a:prstGeom>
        <a:ln xmlns:a="http://schemas.openxmlformats.org/drawingml/2006/main" w="19050">
          <a:solidFill>
            <a:srgbClr val="FF33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0.61165</cdr:x>
      <cdr:y>0.40179</cdr:y>
    </cdr:from>
    <cdr:to>
      <cdr:x>0.61338</cdr:x>
      <cdr:y>0.67585</cdr:y>
    </cdr:to>
    <cdr:cxnSp macro="">
      <cdr:nvCxnSpPr>
        <cdr:cNvPr id="3" name="1 Conector recto"/>
        <cdr:cNvCxnSpPr/>
      </cdr:nvCxnSpPr>
      <cdr:spPr>
        <a:xfrm xmlns:a="http://schemas.openxmlformats.org/drawingml/2006/main" flipH="1" flipV="1">
          <a:off x="4536504" y="2321519"/>
          <a:ext cx="12831" cy="1583492"/>
        </a:xfrm>
        <a:prstGeom xmlns:a="http://schemas.openxmlformats.org/drawingml/2006/main" prst="line">
          <a:avLst/>
        </a:prstGeom>
        <a:ln xmlns:a="http://schemas.openxmlformats.org/drawingml/2006/main" w="19050">
          <a:solidFill>
            <a:srgbClr val="FF33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0.57282</cdr:x>
      <cdr:y>0.7009</cdr:y>
    </cdr:from>
    <cdr:to>
      <cdr:x>0.57456</cdr:x>
      <cdr:y>0.97495</cdr:y>
    </cdr:to>
    <cdr:cxnSp macro="">
      <cdr:nvCxnSpPr>
        <cdr:cNvPr id="4" name="1 Conector recto"/>
        <cdr:cNvCxnSpPr/>
      </cdr:nvCxnSpPr>
      <cdr:spPr>
        <a:xfrm xmlns:a="http://schemas.openxmlformats.org/drawingml/2006/main" flipH="1" flipV="1">
          <a:off x="4248472" y="4049711"/>
          <a:ext cx="12905" cy="1583434"/>
        </a:xfrm>
        <a:prstGeom xmlns:a="http://schemas.openxmlformats.org/drawingml/2006/main" prst="line">
          <a:avLst/>
        </a:prstGeom>
        <a:ln xmlns:a="http://schemas.openxmlformats.org/drawingml/2006/main" w="19050">
          <a:solidFill>
            <a:srgbClr val="FF33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6.xml><?xml version="1.0" encoding="utf-8"?>
<c:userShapes xmlns:c="http://schemas.openxmlformats.org/drawingml/2006/chart">
  <cdr:relSizeAnchor xmlns:cdr="http://schemas.openxmlformats.org/drawingml/2006/chartDrawing">
    <cdr:from>
      <cdr:x>0.88914</cdr:x>
      <cdr:y>0.93655</cdr:y>
    </cdr:from>
    <cdr:to>
      <cdr:x>0.97492</cdr:x>
      <cdr:y>0.98021</cdr:y>
    </cdr:to>
    <cdr:sp macro="" textlink="">
      <cdr:nvSpPr>
        <cdr:cNvPr id="2" name="1 Rectángulo"/>
        <cdr:cNvSpPr/>
      </cdr:nvSpPr>
      <cdr:spPr>
        <a:xfrm xmlns:a="http://schemas.openxmlformats.org/drawingml/2006/main">
          <a:off x="5047013" y="5605152"/>
          <a:ext cx="486888" cy="261257"/>
        </a:xfrm>
        <a:prstGeom xmlns:a="http://schemas.openxmlformats.org/drawingml/2006/main" prst="rect">
          <a:avLst/>
        </a:prstGeom>
        <a:noFill xmlns:a="http://schemas.openxmlformats.org/drawingml/2006/main"/>
        <a:ln xmlns:a="http://schemas.openxmlformats.org/drawingml/2006/main">
          <a:solidFill>
            <a:srgbClr val="0070C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CL"/>
        </a:p>
      </cdr:txBody>
    </cdr:sp>
  </cdr:relSizeAnchor>
</c:userShapes>
</file>

<file path=ppt/drawings/drawing7.xml><?xml version="1.0" encoding="utf-8"?>
<c:userShapes xmlns:c="http://schemas.openxmlformats.org/drawingml/2006/chart">
  <cdr:relSizeAnchor xmlns:cdr="http://schemas.openxmlformats.org/drawingml/2006/chartDrawing">
    <cdr:from>
      <cdr:x>0.46186</cdr:x>
      <cdr:y>0.09285</cdr:y>
    </cdr:from>
    <cdr:to>
      <cdr:x>1</cdr:x>
      <cdr:y>0.20891</cdr:y>
    </cdr:to>
    <cdr:sp macro="" textlink="">
      <cdr:nvSpPr>
        <cdr:cNvPr id="2" name="1 Rectángulo"/>
        <cdr:cNvSpPr/>
      </cdr:nvSpPr>
      <cdr:spPr>
        <a:xfrm xmlns:a="http://schemas.openxmlformats.org/drawingml/2006/main">
          <a:off x="2660072" y="570015"/>
          <a:ext cx="3099378" cy="712520"/>
        </a:xfrm>
        <a:prstGeom xmlns:a="http://schemas.openxmlformats.org/drawingml/2006/main" prst="rect">
          <a:avLst/>
        </a:prstGeom>
        <a:noFill xmlns:a="http://schemas.openxmlformats.org/drawingml/2006/main"/>
        <a:ln xmlns:a="http://schemas.openxmlformats.org/drawingml/2006/main">
          <a:solidFill>
            <a:srgbClr val="FF5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CL"/>
        </a:p>
      </cdr:txBody>
    </cdr:sp>
  </cdr:relSizeAnchor>
</c:userShapes>
</file>

<file path=ppt/drawings/drawing8.xml><?xml version="1.0" encoding="utf-8"?>
<c:userShapes xmlns:c="http://schemas.openxmlformats.org/drawingml/2006/chart">
  <cdr:relSizeAnchor xmlns:cdr="http://schemas.openxmlformats.org/drawingml/2006/chartDrawing">
    <cdr:from>
      <cdr:x>0.48268</cdr:x>
      <cdr:y>0.09001</cdr:y>
    </cdr:from>
    <cdr:to>
      <cdr:x>0.98701</cdr:x>
      <cdr:y>0.21001</cdr:y>
    </cdr:to>
    <cdr:sp macro="" textlink="">
      <cdr:nvSpPr>
        <cdr:cNvPr id="2" name="1 Rectángulo"/>
        <cdr:cNvSpPr/>
      </cdr:nvSpPr>
      <cdr:spPr>
        <a:xfrm xmlns:a="http://schemas.openxmlformats.org/drawingml/2006/main">
          <a:off x="2648198" y="534390"/>
          <a:ext cx="2766950" cy="712520"/>
        </a:xfrm>
        <a:prstGeom xmlns:a="http://schemas.openxmlformats.org/drawingml/2006/main" prst="rect">
          <a:avLst/>
        </a:prstGeom>
        <a:noFill xmlns:a="http://schemas.openxmlformats.org/drawingml/2006/main"/>
        <a:ln xmlns:a="http://schemas.openxmlformats.org/drawingml/2006/main">
          <a:solidFill>
            <a:srgbClr val="D6009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CL"/>
        </a:p>
      </cdr:txBody>
    </cdr:sp>
  </cdr:relSizeAnchor>
</c:userShapes>
</file>

<file path=ppt/drawings/drawing9.xml><?xml version="1.0" encoding="utf-8"?>
<c:userShapes xmlns:c="http://schemas.openxmlformats.org/drawingml/2006/chart">
  <cdr:relSizeAnchor xmlns:cdr="http://schemas.openxmlformats.org/drawingml/2006/chartDrawing">
    <cdr:from>
      <cdr:x>0.47778</cdr:x>
      <cdr:y>0.0875</cdr:y>
    </cdr:from>
    <cdr:to>
      <cdr:x>0.99942</cdr:x>
      <cdr:y>0.26827</cdr:y>
    </cdr:to>
    <cdr:sp macro="" textlink="">
      <cdr:nvSpPr>
        <cdr:cNvPr id="2" name="1 Rectángulo"/>
        <cdr:cNvSpPr/>
      </cdr:nvSpPr>
      <cdr:spPr>
        <a:xfrm xmlns:a="http://schemas.openxmlformats.org/drawingml/2006/main">
          <a:off x="3096344" y="504056"/>
          <a:ext cx="3380603" cy="1041351"/>
        </a:xfrm>
        <a:prstGeom xmlns:a="http://schemas.openxmlformats.org/drawingml/2006/main" prst="rect">
          <a:avLst/>
        </a:prstGeom>
        <a:noFill xmlns:a="http://schemas.openxmlformats.org/drawingml/2006/main"/>
        <a:ln xmlns:a="http://schemas.openxmlformats.org/drawingml/2006/main">
          <a:solidFill>
            <a:srgbClr val="0099FF"/>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CL"/>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81692" tIns="40846" rIns="81692" bIns="40846" rtlCol="0"/>
          <a:lstStyle>
            <a:lvl1pPr algn="l" defTabSz="449216">
              <a:buFont typeface="Times New Roman" pitchFamily="18" charset="0"/>
              <a:buNone/>
              <a:defRPr sz="1100">
                <a:cs typeface="+mn-cs"/>
              </a:defRPr>
            </a:lvl1pPr>
          </a:lstStyle>
          <a:p>
            <a:pPr>
              <a:defRPr/>
            </a:pPr>
            <a:endParaRPr lang="es-CL"/>
          </a:p>
        </p:txBody>
      </p:sp>
      <p:sp>
        <p:nvSpPr>
          <p:cNvPr id="3" name="2 Marcador de fecha"/>
          <p:cNvSpPr>
            <a:spLocks noGrp="1"/>
          </p:cNvSpPr>
          <p:nvPr>
            <p:ph type="dt" sz="quarter" idx="1"/>
          </p:nvPr>
        </p:nvSpPr>
        <p:spPr>
          <a:xfrm>
            <a:off x="3970338" y="0"/>
            <a:ext cx="3038475" cy="465138"/>
          </a:xfrm>
          <a:prstGeom prst="rect">
            <a:avLst/>
          </a:prstGeom>
        </p:spPr>
        <p:txBody>
          <a:bodyPr vert="horz" wrap="square" lIns="81692" tIns="40846" rIns="81692" bIns="40846" numCol="1" anchor="t" anchorCtr="0" compatLnSpc="1">
            <a:prstTxWarp prst="textNoShape">
              <a:avLst/>
            </a:prstTxWarp>
          </a:bodyPr>
          <a:lstStyle>
            <a:lvl1pPr algn="r" defTabSz="449216">
              <a:buFont typeface="Times New Roman" charset="0"/>
              <a:buNone/>
              <a:defRPr sz="1100"/>
            </a:lvl1pPr>
          </a:lstStyle>
          <a:p>
            <a:pPr>
              <a:defRPr/>
            </a:pPr>
            <a:fld id="{0323283C-24BF-474C-B89A-078EE1917B27}" type="datetime1">
              <a:rPr lang="es-CL"/>
              <a:pPr>
                <a:defRPr/>
              </a:pPr>
              <a:t>13-10-2015</a:t>
            </a:fld>
            <a:endParaRPr lang="es-CL"/>
          </a:p>
        </p:txBody>
      </p:sp>
      <p:sp>
        <p:nvSpPr>
          <p:cNvPr id="4" name="3 Marcador de pie de página"/>
          <p:cNvSpPr>
            <a:spLocks noGrp="1"/>
          </p:cNvSpPr>
          <p:nvPr>
            <p:ph type="ftr" sz="quarter" idx="2"/>
          </p:nvPr>
        </p:nvSpPr>
        <p:spPr>
          <a:xfrm>
            <a:off x="0" y="8829675"/>
            <a:ext cx="3038475" cy="465138"/>
          </a:xfrm>
          <a:prstGeom prst="rect">
            <a:avLst/>
          </a:prstGeom>
        </p:spPr>
        <p:txBody>
          <a:bodyPr vert="horz" lIns="81692" tIns="40846" rIns="81692" bIns="40846" rtlCol="0" anchor="b"/>
          <a:lstStyle>
            <a:lvl1pPr algn="l" defTabSz="449216">
              <a:buFont typeface="Times New Roman" pitchFamily="18" charset="0"/>
              <a:buNone/>
              <a:defRPr sz="1100">
                <a:cs typeface="+mn-cs"/>
              </a:defRPr>
            </a:lvl1pPr>
          </a:lstStyle>
          <a:p>
            <a:pPr>
              <a:defRPr/>
            </a:pPr>
            <a:endParaRPr lang="es-CL"/>
          </a:p>
        </p:txBody>
      </p:sp>
      <p:sp>
        <p:nvSpPr>
          <p:cNvPr id="5" name="4 Marcador de número de diapositiva"/>
          <p:cNvSpPr>
            <a:spLocks noGrp="1"/>
          </p:cNvSpPr>
          <p:nvPr>
            <p:ph type="sldNum" sz="quarter" idx="3"/>
          </p:nvPr>
        </p:nvSpPr>
        <p:spPr>
          <a:xfrm>
            <a:off x="3970338" y="8829675"/>
            <a:ext cx="3038475" cy="465138"/>
          </a:xfrm>
          <a:prstGeom prst="rect">
            <a:avLst/>
          </a:prstGeom>
        </p:spPr>
        <p:txBody>
          <a:bodyPr vert="horz" wrap="square" lIns="81692" tIns="40846" rIns="81692" bIns="40846" numCol="1" anchor="b" anchorCtr="0" compatLnSpc="1">
            <a:prstTxWarp prst="textNoShape">
              <a:avLst/>
            </a:prstTxWarp>
          </a:bodyPr>
          <a:lstStyle>
            <a:lvl1pPr algn="r" defTabSz="449216">
              <a:buFont typeface="Times New Roman" charset="0"/>
              <a:buNone/>
              <a:defRPr sz="1100"/>
            </a:lvl1pPr>
          </a:lstStyle>
          <a:p>
            <a:pPr>
              <a:defRPr/>
            </a:pPr>
            <a:fld id="{D9F926D9-A7BE-40C5-9E45-638BF5ED0482}" type="slidenum">
              <a:rPr lang="es-CL"/>
              <a:pPr>
                <a:defRPr/>
              </a:pPr>
              <a:t>‹Nº›</a:t>
            </a:fld>
            <a:endParaRPr lang="es-CL"/>
          </a:p>
        </p:txBody>
      </p:sp>
    </p:spTree>
    <p:extLst>
      <p:ext uri="{BB962C8B-B14F-4D97-AF65-F5344CB8AC3E}">
        <p14:creationId xmlns:p14="http://schemas.microsoft.com/office/powerpoint/2010/main" val="711699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AutoShape 1"/>
          <p:cNvSpPr>
            <a:spLocks noChangeArrowheads="1"/>
          </p:cNvSpPr>
          <p:nvPr/>
        </p:nvSpPr>
        <p:spPr bwMode="auto">
          <a:xfrm>
            <a:off x="0" y="0"/>
            <a:ext cx="7010400" cy="9296400"/>
          </a:xfrm>
          <a:prstGeom prst="roundRect">
            <a:avLst>
              <a:gd name="adj" fmla="val 19"/>
            </a:avLst>
          </a:prstGeom>
          <a:solidFill>
            <a:srgbClr val="FFFFFF"/>
          </a:solidFill>
          <a:ln>
            <a:noFill/>
          </a:ln>
          <a:extLst>
            <a:ext uri="{91240B29-F687-4F45-9708-019B960494DF}">
              <a14:hiddenLine xmlns:a14="http://schemas.microsoft.com/office/drawing/2010/main" w="9360">
                <a:solidFill>
                  <a:srgbClr val="000000"/>
                </a:solidFill>
                <a:miter lim="800000"/>
                <a:headEnd/>
                <a:tailEnd/>
              </a14:hiddenLine>
            </a:ext>
          </a:extLst>
        </p:spPr>
        <p:txBody>
          <a:bodyPr wrap="none" lIns="81692" tIns="40846" rIns="81692" bIns="40846" anchor="ctr"/>
          <a:lstStyle>
            <a:lvl1pPr eaLnBrk="0">
              <a:defRPr>
                <a:solidFill>
                  <a:schemeClr val="bg1"/>
                </a:solidFill>
                <a:latin typeface="Arial" charset="0"/>
                <a:ea typeface="MS Gothic" pitchFamily="49" charset="-128"/>
              </a:defRPr>
            </a:lvl1pPr>
            <a:lvl2pPr marL="742950" indent="-285750" eaLnBrk="0">
              <a:defRPr>
                <a:solidFill>
                  <a:schemeClr val="bg1"/>
                </a:solidFill>
                <a:latin typeface="Arial" charset="0"/>
                <a:ea typeface="MS Gothic" pitchFamily="49" charset="-128"/>
              </a:defRPr>
            </a:lvl2pPr>
            <a:lvl3pPr marL="1143000" indent="-228600" eaLnBrk="0">
              <a:defRPr>
                <a:solidFill>
                  <a:schemeClr val="bg1"/>
                </a:solidFill>
                <a:latin typeface="Arial" charset="0"/>
                <a:ea typeface="MS Gothic" pitchFamily="49" charset="-128"/>
              </a:defRPr>
            </a:lvl3pPr>
            <a:lvl4pPr marL="1600200" indent="-228600" eaLnBrk="0">
              <a:defRPr>
                <a:solidFill>
                  <a:schemeClr val="bg1"/>
                </a:solidFill>
                <a:latin typeface="Arial" charset="0"/>
                <a:ea typeface="MS Gothic" pitchFamily="49" charset="-128"/>
              </a:defRPr>
            </a:lvl4pPr>
            <a:lvl5pPr marL="2057400" indent="-228600" eaLnBrk="0">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charset="0"/>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charset="0"/>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charset="0"/>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charset="0"/>
              <a:defRPr>
                <a:solidFill>
                  <a:schemeClr val="bg1"/>
                </a:solidFill>
                <a:latin typeface="Arial" charset="0"/>
                <a:ea typeface="MS Gothic" pitchFamily="49" charset="-128"/>
              </a:defRPr>
            </a:lvl9pPr>
          </a:lstStyle>
          <a:p>
            <a:pPr eaLnBrk="1">
              <a:buFont typeface="Times New Roman" charset="0"/>
              <a:buNone/>
              <a:defRPr/>
            </a:pPr>
            <a:endParaRPr lang="es-CL" altLang="es-CL" smtClean="0"/>
          </a:p>
        </p:txBody>
      </p:sp>
      <p:sp>
        <p:nvSpPr>
          <p:cNvPr id="28675" name="AutoShape 2"/>
          <p:cNvSpPr>
            <a:spLocks noChangeArrowheads="1"/>
          </p:cNvSpPr>
          <p:nvPr/>
        </p:nvSpPr>
        <p:spPr bwMode="auto">
          <a:xfrm>
            <a:off x="0" y="0"/>
            <a:ext cx="7010400" cy="9296400"/>
          </a:xfrm>
          <a:prstGeom prst="roundRect">
            <a:avLst>
              <a:gd name="adj" fmla="val 19"/>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81692" tIns="40846" rIns="81692" bIns="40846" anchor="ctr"/>
          <a:lstStyle>
            <a:lvl1pPr eaLnBrk="0">
              <a:defRPr>
                <a:solidFill>
                  <a:schemeClr val="bg1"/>
                </a:solidFill>
                <a:latin typeface="Arial" charset="0"/>
                <a:ea typeface="MS Gothic" pitchFamily="49" charset="-128"/>
              </a:defRPr>
            </a:lvl1pPr>
            <a:lvl2pPr marL="742950" indent="-285750" eaLnBrk="0">
              <a:defRPr>
                <a:solidFill>
                  <a:schemeClr val="bg1"/>
                </a:solidFill>
                <a:latin typeface="Arial" charset="0"/>
                <a:ea typeface="MS Gothic" pitchFamily="49" charset="-128"/>
              </a:defRPr>
            </a:lvl2pPr>
            <a:lvl3pPr marL="1143000" indent="-228600" eaLnBrk="0">
              <a:defRPr>
                <a:solidFill>
                  <a:schemeClr val="bg1"/>
                </a:solidFill>
                <a:latin typeface="Arial" charset="0"/>
                <a:ea typeface="MS Gothic" pitchFamily="49" charset="-128"/>
              </a:defRPr>
            </a:lvl3pPr>
            <a:lvl4pPr marL="1600200" indent="-228600" eaLnBrk="0">
              <a:defRPr>
                <a:solidFill>
                  <a:schemeClr val="bg1"/>
                </a:solidFill>
                <a:latin typeface="Arial" charset="0"/>
                <a:ea typeface="MS Gothic" pitchFamily="49" charset="-128"/>
              </a:defRPr>
            </a:lvl4pPr>
            <a:lvl5pPr marL="2057400" indent="-228600" eaLnBrk="0">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charset="0"/>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charset="0"/>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charset="0"/>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charset="0"/>
              <a:defRPr>
                <a:solidFill>
                  <a:schemeClr val="bg1"/>
                </a:solidFill>
                <a:latin typeface="Arial" charset="0"/>
                <a:ea typeface="MS Gothic" pitchFamily="49" charset="-128"/>
              </a:defRPr>
            </a:lvl9pPr>
          </a:lstStyle>
          <a:p>
            <a:pPr eaLnBrk="1">
              <a:buFont typeface="Times New Roman" charset="0"/>
              <a:buNone/>
              <a:defRPr/>
            </a:pPr>
            <a:endParaRPr lang="es-CL" altLang="es-CL" smtClean="0"/>
          </a:p>
        </p:txBody>
      </p:sp>
      <p:sp>
        <p:nvSpPr>
          <p:cNvPr id="35844" name="Rectangle 3"/>
          <p:cNvSpPr>
            <a:spLocks noGrp="1" noRot="1" noChangeAspect="1" noChangeArrowheads="1"/>
          </p:cNvSpPr>
          <p:nvPr>
            <p:ph type="sldImg"/>
          </p:nvPr>
        </p:nvSpPr>
        <p:spPr bwMode="auto">
          <a:xfrm>
            <a:off x="1181100" y="706438"/>
            <a:ext cx="4641850" cy="348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sp>
      <p:sp>
        <p:nvSpPr>
          <p:cNvPr id="2052" name="Rectangle 4"/>
          <p:cNvSpPr>
            <a:spLocks noGrp="1" noChangeArrowheads="1"/>
          </p:cNvSpPr>
          <p:nvPr>
            <p:ph type="body"/>
          </p:nvPr>
        </p:nvSpPr>
        <p:spPr bwMode="auto">
          <a:xfrm>
            <a:off x="700088" y="4414838"/>
            <a:ext cx="5605462" cy="41798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s-CL" noProof="0" smtClean="0"/>
          </a:p>
        </p:txBody>
      </p:sp>
      <p:sp>
        <p:nvSpPr>
          <p:cNvPr id="2053" name="Rectangle 5"/>
          <p:cNvSpPr>
            <a:spLocks noGrp="1" noChangeArrowheads="1"/>
          </p:cNvSpPr>
          <p:nvPr>
            <p:ph type="hdr"/>
          </p:nvPr>
        </p:nvSpPr>
        <p:spPr bwMode="auto">
          <a:xfrm>
            <a:off x="0" y="0"/>
            <a:ext cx="3038475" cy="460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defTabSz="449216">
              <a:buFont typeface="Times New Roman" pitchFamily="16" charset="0"/>
              <a:buNone/>
              <a:tabLst>
                <a:tab pos="0" algn="l"/>
                <a:tab pos="399953" algn="l"/>
                <a:tab pos="801324" algn="l"/>
                <a:tab pos="1202695" algn="l"/>
                <a:tab pos="1604067" algn="l"/>
                <a:tab pos="2005437" algn="l"/>
                <a:tab pos="2406809" algn="l"/>
                <a:tab pos="2808180" algn="l"/>
                <a:tab pos="3209551" algn="l"/>
                <a:tab pos="3610922" algn="l"/>
                <a:tab pos="4012293" algn="l"/>
                <a:tab pos="4413664" algn="l"/>
                <a:tab pos="4815036" algn="l"/>
                <a:tab pos="5216406" algn="l"/>
                <a:tab pos="5617778" algn="l"/>
                <a:tab pos="6019148" algn="l"/>
                <a:tab pos="6420520" algn="l"/>
                <a:tab pos="6821891" algn="l"/>
                <a:tab pos="7223262" algn="l"/>
                <a:tab pos="7624633" algn="l"/>
                <a:tab pos="8026005" algn="l"/>
              </a:tabLst>
              <a:defRPr sz="1300">
                <a:solidFill>
                  <a:srgbClr val="000000"/>
                </a:solidFill>
                <a:latin typeface="Times New Roman" pitchFamily="16" charset="0"/>
                <a:ea typeface="MS Gothic" charset="-128"/>
                <a:cs typeface="Arial Unicode MS" charset="0"/>
              </a:defRPr>
            </a:lvl1pPr>
          </a:lstStyle>
          <a:p>
            <a:pPr>
              <a:defRPr/>
            </a:pPr>
            <a:endParaRPr lang="es-CL"/>
          </a:p>
        </p:txBody>
      </p:sp>
      <p:sp>
        <p:nvSpPr>
          <p:cNvPr id="2054" name="Rectangle 6"/>
          <p:cNvSpPr>
            <a:spLocks noGrp="1" noChangeArrowheads="1"/>
          </p:cNvSpPr>
          <p:nvPr>
            <p:ph type="dt"/>
          </p:nvPr>
        </p:nvSpPr>
        <p:spPr bwMode="auto">
          <a:xfrm>
            <a:off x="3967163" y="0"/>
            <a:ext cx="3038475" cy="460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16">
              <a:buFont typeface="Times New Roman" pitchFamily="16" charset="0"/>
              <a:buNone/>
              <a:tabLst>
                <a:tab pos="0" algn="l"/>
                <a:tab pos="399953" algn="l"/>
                <a:tab pos="801324" algn="l"/>
                <a:tab pos="1202695" algn="l"/>
                <a:tab pos="1604067" algn="l"/>
                <a:tab pos="2005437" algn="l"/>
                <a:tab pos="2406809" algn="l"/>
                <a:tab pos="2808180" algn="l"/>
                <a:tab pos="3209551" algn="l"/>
                <a:tab pos="3610922" algn="l"/>
                <a:tab pos="4012293" algn="l"/>
                <a:tab pos="4413664" algn="l"/>
                <a:tab pos="4815036" algn="l"/>
                <a:tab pos="5216406" algn="l"/>
                <a:tab pos="5617778" algn="l"/>
                <a:tab pos="6019148" algn="l"/>
                <a:tab pos="6420520" algn="l"/>
                <a:tab pos="6821891" algn="l"/>
                <a:tab pos="7223262" algn="l"/>
                <a:tab pos="7624633" algn="l"/>
                <a:tab pos="8026005" algn="l"/>
              </a:tabLst>
              <a:defRPr sz="1300">
                <a:solidFill>
                  <a:srgbClr val="000000"/>
                </a:solidFill>
                <a:latin typeface="Times New Roman" pitchFamily="16" charset="0"/>
                <a:ea typeface="MS Gothic" charset="-128"/>
                <a:cs typeface="Arial Unicode MS" charset="0"/>
              </a:defRPr>
            </a:lvl1pPr>
          </a:lstStyle>
          <a:p>
            <a:pPr>
              <a:defRPr/>
            </a:pPr>
            <a:endParaRPr lang="es-CL"/>
          </a:p>
        </p:txBody>
      </p:sp>
      <p:sp>
        <p:nvSpPr>
          <p:cNvPr id="2055" name="Rectangle 7"/>
          <p:cNvSpPr>
            <a:spLocks noGrp="1" noChangeArrowheads="1"/>
          </p:cNvSpPr>
          <p:nvPr>
            <p:ph type="ftr"/>
          </p:nvPr>
        </p:nvSpPr>
        <p:spPr bwMode="auto">
          <a:xfrm>
            <a:off x="0" y="8831263"/>
            <a:ext cx="3038475" cy="46037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defTabSz="449216">
              <a:buFont typeface="Times New Roman" pitchFamily="16" charset="0"/>
              <a:buNone/>
              <a:tabLst>
                <a:tab pos="0" algn="l"/>
                <a:tab pos="399953" algn="l"/>
                <a:tab pos="801324" algn="l"/>
                <a:tab pos="1202695" algn="l"/>
                <a:tab pos="1604067" algn="l"/>
                <a:tab pos="2005437" algn="l"/>
                <a:tab pos="2406809" algn="l"/>
                <a:tab pos="2808180" algn="l"/>
                <a:tab pos="3209551" algn="l"/>
                <a:tab pos="3610922" algn="l"/>
                <a:tab pos="4012293" algn="l"/>
                <a:tab pos="4413664" algn="l"/>
                <a:tab pos="4815036" algn="l"/>
                <a:tab pos="5216406" algn="l"/>
                <a:tab pos="5617778" algn="l"/>
                <a:tab pos="6019148" algn="l"/>
                <a:tab pos="6420520" algn="l"/>
                <a:tab pos="6821891" algn="l"/>
                <a:tab pos="7223262" algn="l"/>
                <a:tab pos="7624633" algn="l"/>
                <a:tab pos="8026005" algn="l"/>
              </a:tabLst>
              <a:defRPr sz="1300">
                <a:solidFill>
                  <a:srgbClr val="000000"/>
                </a:solidFill>
                <a:latin typeface="Times New Roman" pitchFamily="16" charset="0"/>
                <a:ea typeface="MS Gothic" charset="-128"/>
                <a:cs typeface="Arial Unicode MS" charset="0"/>
              </a:defRPr>
            </a:lvl1pPr>
          </a:lstStyle>
          <a:p>
            <a:pPr>
              <a:defRPr/>
            </a:pPr>
            <a:endParaRPr lang="es-CL"/>
          </a:p>
        </p:txBody>
      </p:sp>
      <p:sp>
        <p:nvSpPr>
          <p:cNvPr id="2056" name="Rectangle 8"/>
          <p:cNvSpPr>
            <a:spLocks noGrp="1" noChangeArrowheads="1"/>
          </p:cNvSpPr>
          <p:nvPr>
            <p:ph type="sldNum"/>
          </p:nvPr>
        </p:nvSpPr>
        <p:spPr bwMode="auto">
          <a:xfrm>
            <a:off x="3967163" y="8831263"/>
            <a:ext cx="3038475" cy="46037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defTabSz="449216">
              <a:buFont typeface="Times New Roman" charset="0"/>
              <a:buNone/>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300">
                <a:solidFill>
                  <a:srgbClr val="000000"/>
                </a:solidFill>
                <a:latin typeface="Times New Roman" charset="0"/>
                <a:cs typeface="Arial Unicode MS" charset="0"/>
              </a:defRPr>
            </a:lvl1pPr>
          </a:lstStyle>
          <a:p>
            <a:pPr>
              <a:defRPr/>
            </a:pPr>
            <a:fld id="{D58F14CB-AD9D-4302-AE2C-3E624A915216}" type="slidenum">
              <a:rPr lang="es-CL"/>
              <a:pPr>
                <a:defRPr/>
              </a:pPr>
              <a:t>‹Nº›</a:t>
            </a:fld>
            <a:endParaRPr lang="es-CL"/>
          </a:p>
        </p:txBody>
      </p:sp>
    </p:spTree>
    <p:extLst>
      <p:ext uri="{BB962C8B-B14F-4D97-AF65-F5344CB8AC3E}">
        <p14:creationId xmlns:p14="http://schemas.microsoft.com/office/powerpoint/2010/main" val="2023718214"/>
      </p:ext>
    </p:extLst>
  </p:cSld>
  <p:clrMap bg1="lt1" tx1="dk1" bg2="lt2" tx2="dk2" accent1="accent1" accent2="accent2" accent3="accent3" accent4="accent4" accent5="accent5" accent6="accent6" hlink="hlink" folHlink="folHlink"/>
  <p:notesStyle>
    <a:lvl1pPr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128"/>
        <a:cs typeface="+mn-cs"/>
      </a:defRPr>
    </a:lvl1pPr>
    <a:lvl2pPr marL="742950" indent="-28575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128"/>
        <a:cs typeface="+mn-cs"/>
      </a:defRPr>
    </a:lvl2pPr>
    <a:lvl3pPr marL="11430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128"/>
        <a:cs typeface="+mn-cs"/>
      </a:defRPr>
    </a:lvl3pPr>
    <a:lvl4pPr marL="16002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128"/>
        <a:cs typeface="+mn-cs"/>
      </a:defRPr>
    </a:lvl4pPr>
    <a:lvl5pPr marL="20574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ＭＳ Ｐゴシック" charset="-128"/>
        <a:cs typeface="+mn-cs"/>
      </a:defRPr>
    </a:lvl5pPr>
    <a:lvl6pPr marL="2285763" algn="l" defTabSz="914305" rtl="0" eaLnBrk="1" latinLnBrk="0" hangingPunct="1">
      <a:defRPr sz="1200" kern="1200">
        <a:solidFill>
          <a:schemeClr val="tx1"/>
        </a:solidFill>
        <a:latin typeface="+mn-lt"/>
        <a:ea typeface="+mn-ea"/>
        <a:cs typeface="+mn-cs"/>
      </a:defRPr>
    </a:lvl6pPr>
    <a:lvl7pPr marL="2742916" algn="l" defTabSz="914305" rtl="0" eaLnBrk="1" latinLnBrk="0" hangingPunct="1">
      <a:defRPr sz="1200" kern="1200">
        <a:solidFill>
          <a:schemeClr val="tx1"/>
        </a:solidFill>
        <a:latin typeface="+mn-lt"/>
        <a:ea typeface="+mn-ea"/>
        <a:cs typeface="+mn-cs"/>
      </a:defRPr>
    </a:lvl7pPr>
    <a:lvl8pPr marL="3200068" algn="l" defTabSz="914305" rtl="0" eaLnBrk="1" latinLnBrk="0" hangingPunct="1">
      <a:defRPr sz="1200" kern="1200">
        <a:solidFill>
          <a:schemeClr val="tx1"/>
        </a:solidFill>
        <a:latin typeface="+mn-lt"/>
        <a:ea typeface="+mn-ea"/>
        <a:cs typeface="+mn-cs"/>
      </a:defRPr>
    </a:lvl8pPr>
    <a:lvl9pPr marL="3657221" algn="l" defTabSz="91430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BE7ABF39-4503-4087-BDE3-34272A196AB5}" type="slidenum">
              <a:rPr lang="es-CL" altLang="es-CL" sz="1300" smtClean="0">
                <a:ea typeface="MS Gothic" pitchFamily="49" charset="-128"/>
                <a:cs typeface="Arial Unicode MS" pitchFamily="34" charset="-128"/>
              </a:rPr>
              <a:pPr eaLnBrk="1">
                <a:spcBef>
                  <a:spcPct val="0"/>
                </a:spcBef>
                <a:buFont typeface="Times New Roman" pitchFamily="18" charset="0"/>
                <a:buNone/>
              </a:pPr>
              <a:t>1</a:t>
            </a:fld>
            <a:endParaRPr lang="es-CL" altLang="es-CL" sz="1300" smtClean="0">
              <a:ea typeface="MS Gothic" pitchFamily="49" charset="-128"/>
              <a:cs typeface="Arial Unicode MS" pitchFamily="34" charset="-128"/>
            </a:endParaRPr>
          </a:p>
        </p:txBody>
      </p:sp>
      <p:sp>
        <p:nvSpPr>
          <p:cNvPr id="36867"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36868"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325E837-1E2A-4C07-A81C-64787F78B8FF}" type="slidenum">
              <a:rPr lang="es-CL" altLang="es-CL" sz="1300" smtClean="0">
                <a:ea typeface="MS Gothic" pitchFamily="49" charset="-128"/>
                <a:cs typeface="Arial Unicode MS" pitchFamily="34" charset="-128"/>
              </a:rPr>
              <a:pPr eaLnBrk="1">
                <a:spcBef>
                  <a:spcPct val="0"/>
                </a:spcBef>
                <a:buFont typeface="Times New Roman" pitchFamily="18" charset="0"/>
                <a:buNone/>
              </a:pPr>
              <a:t>10</a:t>
            </a:fld>
            <a:endParaRPr lang="es-CL" altLang="es-CL" sz="1300" smtClean="0">
              <a:ea typeface="MS Gothic" pitchFamily="49" charset="-128"/>
              <a:cs typeface="Arial Unicode MS" pitchFamily="34" charset="-128"/>
            </a:endParaRPr>
          </a:p>
        </p:txBody>
      </p:sp>
      <p:sp>
        <p:nvSpPr>
          <p:cNvPr id="52227"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2228"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54737724-B4B0-4947-BD15-05DE768311E6}" type="slidenum">
              <a:rPr lang="es-CL" altLang="es-CL" sz="1300" smtClean="0">
                <a:ea typeface="MS Gothic" pitchFamily="49" charset="-128"/>
                <a:cs typeface="Arial Unicode MS" pitchFamily="34" charset="-128"/>
              </a:rPr>
              <a:pPr eaLnBrk="1">
                <a:spcBef>
                  <a:spcPct val="0"/>
                </a:spcBef>
                <a:buFont typeface="Times New Roman" pitchFamily="18" charset="0"/>
                <a:buNone/>
              </a:pPr>
              <a:t>11</a:t>
            </a:fld>
            <a:endParaRPr lang="es-CL" altLang="es-CL" sz="1300" smtClean="0">
              <a:ea typeface="MS Gothic" pitchFamily="49" charset="-128"/>
              <a:cs typeface="Arial Unicode MS" pitchFamily="34" charset="-128"/>
            </a:endParaRPr>
          </a:p>
        </p:txBody>
      </p:sp>
      <p:sp>
        <p:nvSpPr>
          <p:cNvPr id="56323"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6324"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A6008C02-986F-4308-80AE-64C14CB616AA}" type="slidenum">
              <a:rPr lang="es-CL" altLang="es-CL" sz="1300" smtClean="0">
                <a:ea typeface="MS Gothic" pitchFamily="49" charset="-128"/>
                <a:cs typeface="Arial Unicode MS" pitchFamily="34" charset="-128"/>
              </a:rPr>
              <a:pPr eaLnBrk="1">
                <a:spcBef>
                  <a:spcPct val="0"/>
                </a:spcBef>
                <a:buFont typeface="Times New Roman" pitchFamily="18" charset="0"/>
                <a:buNone/>
              </a:pPr>
              <a:t>12</a:t>
            </a:fld>
            <a:endParaRPr lang="es-CL" altLang="es-CL" sz="1300" smtClean="0">
              <a:ea typeface="MS Gothic" pitchFamily="49" charset="-128"/>
              <a:cs typeface="Arial Unicode MS" pitchFamily="34" charset="-128"/>
            </a:endParaRPr>
          </a:p>
        </p:txBody>
      </p:sp>
      <p:sp>
        <p:nvSpPr>
          <p:cNvPr id="57347"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7348"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A6008C02-986F-4308-80AE-64C14CB616AA}" type="slidenum">
              <a:rPr lang="es-CL" altLang="es-CL" sz="1300" smtClean="0">
                <a:ea typeface="MS Gothic" pitchFamily="49" charset="-128"/>
                <a:cs typeface="Arial Unicode MS" pitchFamily="34" charset="-128"/>
              </a:rPr>
              <a:pPr eaLnBrk="1">
                <a:spcBef>
                  <a:spcPct val="0"/>
                </a:spcBef>
                <a:buFont typeface="Times New Roman" pitchFamily="18" charset="0"/>
                <a:buNone/>
              </a:pPr>
              <a:t>13</a:t>
            </a:fld>
            <a:endParaRPr lang="es-CL" altLang="es-CL" sz="1300" smtClean="0">
              <a:ea typeface="MS Gothic" pitchFamily="49" charset="-128"/>
              <a:cs typeface="Arial Unicode MS" pitchFamily="34" charset="-128"/>
            </a:endParaRPr>
          </a:p>
        </p:txBody>
      </p:sp>
      <p:sp>
        <p:nvSpPr>
          <p:cNvPr id="57347"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7348"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91D2AC07-845F-4050-AD4C-C59F52132751}" type="slidenum">
              <a:rPr lang="es-CL" altLang="es-CL" sz="1300" smtClean="0">
                <a:ea typeface="MS Gothic" pitchFamily="49" charset="-128"/>
                <a:cs typeface="Arial Unicode MS" pitchFamily="34" charset="-128"/>
              </a:rPr>
              <a:pPr eaLnBrk="1">
                <a:spcBef>
                  <a:spcPct val="0"/>
                </a:spcBef>
                <a:buFont typeface="Times New Roman" pitchFamily="18" charset="0"/>
                <a:buNone/>
              </a:pPr>
              <a:t>14</a:t>
            </a:fld>
            <a:endParaRPr lang="es-CL" altLang="es-CL" sz="1300" smtClean="0">
              <a:ea typeface="MS Gothic" pitchFamily="49" charset="-128"/>
              <a:cs typeface="Arial Unicode MS" pitchFamily="34" charset="-128"/>
            </a:endParaRPr>
          </a:p>
        </p:txBody>
      </p:sp>
      <p:sp>
        <p:nvSpPr>
          <p:cNvPr id="54275"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4276"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91D2AC07-845F-4050-AD4C-C59F52132751}" type="slidenum">
              <a:rPr lang="es-CL" altLang="es-CL" sz="1300" smtClean="0">
                <a:ea typeface="MS Gothic" pitchFamily="49" charset="-128"/>
                <a:cs typeface="Arial Unicode MS" pitchFamily="34" charset="-128"/>
              </a:rPr>
              <a:pPr eaLnBrk="1">
                <a:spcBef>
                  <a:spcPct val="0"/>
                </a:spcBef>
                <a:buFont typeface="Times New Roman" pitchFamily="18" charset="0"/>
                <a:buNone/>
              </a:pPr>
              <a:t>15</a:t>
            </a:fld>
            <a:endParaRPr lang="es-CL" altLang="es-CL" sz="1300" smtClean="0">
              <a:ea typeface="MS Gothic" pitchFamily="49" charset="-128"/>
              <a:cs typeface="Arial Unicode MS" pitchFamily="34" charset="-128"/>
            </a:endParaRPr>
          </a:p>
        </p:txBody>
      </p:sp>
      <p:sp>
        <p:nvSpPr>
          <p:cNvPr id="54275"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4276"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91D2AC07-845F-4050-AD4C-C59F52132751}" type="slidenum">
              <a:rPr lang="es-CL" altLang="es-CL" sz="1300" smtClean="0">
                <a:ea typeface="MS Gothic" pitchFamily="49" charset="-128"/>
                <a:cs typeface="Arial Unicode MS" pitchFamily="34" charset="-128"/>
              </a:rPr>
              <a:pPr eaLnBrk="1">
                <a:spcBef>
                  <a:spcPct val="0"/>
                </a:spcBef>
                <a:buFont typeface="Times New Roman" pitchFamily="18" charset="0"/>
                <a:buNone/>
              </a:pPr>
              <a:t>16</a:t>
            </a:fld>
            <a:endParaRPr lang="es-CL" altLang="es-CL" sz="1300" smtClean="0">
              <a:ea typeface="MS Gothic" pitchFamily="49" charset="-128"/>
              <a:cs typeface="Arial Unicode MS" pitchFamily="34" charset="-128"/>
            </a:endParaRPr>
          </a:p>
        </p:txBody>
      </p:sp>
      <p:sp>
        <p:nvSpPr>
          <p:cNvPr id="54275"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4276"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17</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18</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19</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2BD95CE5-5D02-484E-844F-B4D4D0E7D6E9}" type="slidenum">
              <a:rPr lang="es-CL" altLang="es-CL" sz="1300" smtClean="0">
                <a:ea typeface="MS Gothic" pitchFamily="49" charset="-128"/>
                <a:cs typeface="Arial Unicode MS" pitchFamily="34" charset="-128"/>
              </a:rPr>
              <a:pPr eaLnBrk="1">
                <a:spcBef>
                  <a:spcPct val="0"/>
                </a:spcBef>
                <a:buFont typeface="Times New Roman" pitchFamily="18" charset="0"/>
                <a:buNone/>
              </a:pPr>
              <a:t>2</a:t>
            </a:fld>
            <a:endParaRPr lang="es-CL" altLang="es-CL" sz="1300" smtClean="0">
              <a:ea typeface="MS Gothic" pitchFamily="49" charset="-128"/>
              <a:cs typeface="Arial Unicode MS" pitchFamily="34" charset="-128"/>
            </a:endParaRPr>
          </a:p>
        </p:txBody>
      </p:sp>
      <p:sp>
        <p:nvSpPr>
          <p:cNvPr id="38915"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38916"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20</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21</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91D2AC07-845F-4050-AD4C-C59F52132751}" type="slidenum">
              <a:rPr lang="es-CL" altLang="es-CL" sz="1300" smtClean="0">
                <a:ea typeface="MS Gothic" pitchFamily="49" charset="-128"/>
                <a:cs typeface="Arial Unicode MS" pitchFamily="34" charset="-128"/>
              </a:rPr>
              <a:pPr eaLnBrk="1">
                <a:spcBef>
                  <a:spcPct val="0"/>
                </a:spcBef>
                <a:buFont typeface="Times New Roman" pitchFamily="18" charset="0"/>
                <a:buNone/>
              </a:pPr>
              <a:t>22</a:t>
            </a:fld>
            <a:endParaRPr lang="es-CL" altLang="es-CL" sz="1300" smtClean="0">
              <a:ea typeface="MS Gothic" pitchFamily="49" charset="-128"/>
              <a:cs typeface="Arial Unicode MS" pitchFamily="34" charset="-128"/>
            </a:endParaRPr>
          </a:p>
        </p:txBody>
      </p:sp>
      <p:sp>
        <p:nvSpPr>
          <p:cNvPr id="54275"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4276"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23</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24</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25</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26</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27</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28</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30</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41B97C75-57DA-482D-88B1-0AAD15D8399B}" type="slidenum">
              <a:rPr lang="es-CL" altLang="es-CL" sz="1300" smtClean="0">
                <a:ea typeface="MS Gothic" pitchFamily="49" charset="-128"/>
                <a:cs typeface="Arial Unicode MS" pitchFamily="34" charset="-128"/>
              </a:rPr>
              <a:pPr eaLnBrk="1">
                <a:spcBef>
                  <a:spcPct val="0"/>
                </a:spcBef>
                <a:buFont typeface="Times New Roman" pitchFamily="18" charset="0"/>
                <a:buNone/>
              </a:pPr>
              <a:t>3</a:t>
            </a:fld>
            <a:endParaRPr lang="es-CL" altLang="es-CL" sz="1300" smtClean="0">
              <a:ea typeface="MS Gothic" pitchFamily="49" charset="-128"/>
              <a:cs typeface="Arial Unicode MS" pitchFamily="34" charset="-128"/>
            </a:endParaRPr>
          </a:p>
        </p:txBody>
      </p:sp>
      <p:sp>
        <p:nvSpPr>
          <p:cNvPr id="40963"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40964"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31</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32</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dirty="0" smtClean="0">
              <a:latin typeface="Times New Roman" pitchFamily="18" charset="0"/>
              <a:ea typeface="ＭＳ Ｐゴシック"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33</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34</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35</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36</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F3B59D0-96AD-40ED-AA27-D85AB37BA360}" type="slidenum">
              <a:rPr lang="es-CL" altLang="es-CL" sz="1300" smtClean="0">
                <a:ea typeface="MS Gothic" pitchFamily="49" charset="-128"/>
                <a:cs typeface="Arial Unicode MS" pitchFamily="34" charset="-128"/>
              </a:rPr>
              <a:pPr eaLnBrk="1">
                <a:spcBef>
                  <a:spcPct val="0"/>
                </a:spcBef>
                <a:buFont typeface="Times New Roman" pitchFamily="18" charset="0"/>
                <a:buNone/>
              </a:pPr>
              <a:t>37</a:t>
            </a:fld>
            <a:endParaRPr lang="es-CL" altLang="es-CL" sz="1300" smtClean="0">
              <a:ea typeface="MS Gothic" pitchFamily="49" charset="-128"/>
              <a:cs typeface="Arial Unicode MS" pitchFamily="34" charset="-128"/>
            </a:endParaRPr>
          </a:p>
        </p:txBody>
      </p:sp>
      <p:sp>
        <p:nvSpPr>
          <p:cNvPr id="58371"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8372"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FE7EEA6D-893C-4B86-A942-47C374994934}" type="slidenum">
              <a:rPr lang="es-CL" altLang="es-CL" sz="1300" smtClean="0">
                <a:ea typeface="MS Gothic" pitchFamily="49" charset="-128"/>
                <a:cs typeface="Arial Unicode MS" pitchFamily="34" charset="-128"/>
              </a:rPr>
              <a:pPr eaLnBrk="1">
                <a:spcBef>
                  <a:spcPct val="0"/>
                </a:spcBef>
                <a:buFont typeface="Times New Roman" pitchFamily="18" charset="0"/>
                <a:buNone/>
              </a:pPr>
              <a:t>38</a:t>
            </a:fld>
            <a:endParaRPr lang="es-CL" altLang="es-CL" sz="1300" smtClean="0">
              <a:ea typeface="MS Gothic" pitchFamily="49" charset="-128"/>
              <a:cs typeface="Arial Unicode MS" pitchFamily="34" charset="-128"/>
            </a:endParaRPr>
          </a:p>
        </p:txBody>
      </p:sp>
      <p:sp>
        <p:nvSpPr>
          <p:cNvPr id="67587"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67588"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FE7EEA6D-893C-4B86-A942-47C374994934}" type="slidenum">
              <a:rPr lang="es-CL" altLang="es-CL" sz="1300" smtClean="0">
                <a:ea typeface="MS Gothic" pitchFamily="49" charset="-128"/>
                <a:cs typeface="Arial Unicode MS" pitchFamily="34" charset="-128"/>
              </a:rPr>
              <a:pPr eaLnBrk="1">
                <a:spcBef>
                  <a:spcPct val="0"/>
                </a:spcBef>
                <a:buFont typeface="Times New Roman" pitchFamily="18" charset="0"/>
                <a:buNone/>
              </a:pPr>
              <a:t>39</a:t>
            </a:fld>
            <a:endParaRPr lang="es-CL" altLang="es-CL" sz="1300" smtClean="0">
              <a:ea typeface="MS Gothic" pitchFamily="49" charset="-128"/>
              <a:cs typeface="Arial Unicode MS" pitchFamily="34" charset="-128"/>
            </a:endParaRPr>
          </a:p>
        </p:txBody>
      </p:sp>
      <p:sp>
        <p:nvSpPr>
          <p:cNvPr id="67587"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67588"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BE7ABF39-4503-4087-BDE3-34272A196AB5}" type="slidenum">
              <a:rPr lang="es-CL" altLang="es-CL" sz="1300" smtClean="0">
                <a:ea typeface="MS Gothic" pitchFamily="49" charset="-128"/>
                <a:cs typeface="Arial Unicode MS" pitchFamily="34" charset="-128"/>
              </a:rPr>
              <a:pPr eaLnBrk="1">
                <a:spcBef>
                  <a:spcPct val="0"/>
                </a:spcBef>
                <a:buFont typeface="Times New Roman" pitchFamily="18" charset="0"/>
                <a:buNone/>
              </a:pPr>
              <a:t>40</a:t>
            </a:fld>
            <a:endParaRPr lang="es-CL" altLang="es-CL" sz="1300" smtClean="0">
              <a:ea typeface="MS Gothic" pitchFamily="49" charset="-128"/>
              <a:cs typeface="Arial Unicode MS" pitchFamily="34" charset="-128"/>
            </a:endParaRPr>
          </a:p>
        </p:txBody>
      </p:sp>
      <p:sp>
        <p:nvSpPr>
          <p:cNvPr id="36867"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36868"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337E43C3-17C8-4AE5-BC69-F63582FBFFB6}" type="slidenum">
              <a:rPr lang="es-CL" altLang="es-CL" sz="1300" smtClean="0">
                <a:ea typeface="MS Gothic" pitchFamily="49" charset="-128"/>
                <a:cs typeface="Arial Unicode MS" pitchFamily="34" charset="-128"/>
              </a:rPr>
              <a:pPr eaLnBrk="1">
                <a:spcBef>
                  <a:spcPct val="0"/>
                </a:spcBef>
                <a:buFont typeface="Times New Roman" pitchFamily="18" charset="0"/>
                <a:buNone/>
              </a:pPr>
              <a:t>4</a:t>
            </a:fld>
            <a:endParaRPr lang="es-CL" altLang="es-CL" sz="1300" smtClean="0">
              <a:ea typeface="MS Gothic" pitchFamily="49" charset="-128"/>
              <a:cs typeface="Arial Unicode MS" pitchFamily="34" charset="-128"/>
            </a:endParaRPr>
          </a:p>
        </p:txBody>
      </p:sp>
      <p:sp>
        <p:nvSpPr>
          <p:cNvPr id="50179"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0180"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dirty="0" smtClean="0">
              <a:latin typeface="Times New Roman" pitchFamily="18"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337E43C3-17C8-4AE5-BC69-F63582FBFFB6}" type="slidenum">
              <a:rPr lang="es-CL" altLang="es-CL" sz="1300" smtClean="0">
                <a:ea typeface="MS Gothic" pitchFamily="49" charset="-128"/>
                <a:cs typeface="Arial Unicode MS" pitchFamily="34" charset="-128"/>
              </a:rPr>
              <a:pPr eaLnBrk="1">
                <a:spcBef>
                  <a:spcPct val="0"/>
                </a:spcBef>
                <a:buFont typeface="Times New Roman" pitchFamily="18" charset="0"/>
                <a:buNone/>
              </a:pPr>
              <a:t>5</a:t>
            </a:fld>
            <a:endParaRPr lang="es-CL" altLang="es-CL" sz="1300" smtClean="0">
              <a:ea typeface="MS Gothic" pitchFamily="49" charset="-128"/>
              <a:cs typeface="Arial Unicode MS" pitchFamily="34" charset="-128"/>
            </a:endParaRPr>
          </a:p>
        </p:txBody>
      </p:sp>
      <p:sp>
        <p:nvSpPr>
          <p:cNvPr id="50179"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0180"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dirty="0" smtClean="0">
              <a:latin typeface="Times New Roman" pitchFamily="18"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337E43C3-17C8-4AE5-BC69-F63582FBFFB6}" type="slidenum">
              <a:rPr lang="es-CL" altLang="es-CL" sz="1300" smtClean="0">
                <a:ea typeface="MS Gothic" pitchFamily="49" charset="-128"/>
                <a:cs typeface="Arial Unicode MS" pitchFamily="34" charset="-128"/>
              </a:rPr>
              <a:pPr eaLnBrk="1">
                <a:spcBef>
                  <a:spcPct val="0"/>
                </a:spcBef>
                <a:buFont typeface="Times New Roman" pitchFamily="18" charset="0"/>
                <a:buNone/>
              </a:pPr>
              <a:t>6</a:t>
            </a:fld>
            <a:endParaRPr lang="es-CL" altLang="es-CL" sz="1300" smtClean="0">
              <a:ea typeface="MS Gothic" pitchFamily="49" charset="-128"/>
              <a:cs typeface="Arial Unicode MS" pitchFamily="34" charset="-128"/>
            </a:endParaRPr>
          </a:p>
        </p:txBody>
      </p:sp>
      <p:sp>
        <p:nvSpPr>
          <p:cNvPr id="50179"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0180"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dirty="0" smtClean="0">
              <a:latin typeface="Times New Roman" pitchFamily="18"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337E43C3-17C8-4AE5-BC69-F63582FBFFB6}" type="slidenum">
              <a:rPr lang="es-CL" altLang="es-CL" sz="1300" smtClean="0">
                <a:ea typeface="MS Gothic" pitchFamily="49" charset="-128"/>
                <a:cs typeface="Arial Unicode MS" pitchFamily="34" charset="-128"/>
              </a:rPr>
              <a:pPr eaLnBrk="1">
                <a:spcBef>
                  <a:spcPct val="0"/>
                </a:spcBef>
                <a:buFont typeface="Times New Roman" pitchFamily="18" charset="0"/>
                <a:buNone/>
              </a:pPr>
              <a:t>7</a:t>
            </a:fld>
            <a:endParaRPr lang="es-CL" altLang="es-CL" sz="1300" smtClean="0">
              <a:ea typeface="MS Gothic" pitchFamily="49" charset="-128"/>
              <a:cs typeface="Arial Unicode MS" pitchFamily="34" charset="-128"/>
            </a:endParaRPr>
          </a:p>
        </p:txBody>
      </p:sp>
      <p:sp>
        <p:nvSpPr>
          <p:cNvPr id="50179"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0180"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dirty="0" smtClean="0">
              <a:latin typeface="Times New Roman" pitchFamily="18"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325E837-1E2A-4C07-A81C-64787F78B8FF}" type="slidenum">
              <a:rPr lang="es-CL" altLang="es-CL" sz="1300" smtClean="0">
                <a:ea typeface="MS Gothic" pitchFamily="49" charset="-128"/>
                <a:cs typeface="Arial Unicode MS" pitchFamily="34" charset="-128"/>
              </a:rPr>
              <a:pPr eaLnBrk="1">
                <a:spcBef>
                  <a:spcPct val="0"/>
                </a:spcBef>
                <a:buFont typeface="Times New Roman" pitchFamily="18" charset="0"/>
                <a:buNone/>
              </a:pPr>
              <a:t>8</a:t>
            </a:fld>
            <a:endParaRPr lang="es-CL" altLang="es-CL" sz="1300" smtClean="0">
              <a:ea typeface="MS Gothic" pitchFamily="49" charset="-128"/>
              <a:cs typeface="Arial Unicode MS" pitchFamily="34" charset="-128"/>
            </a:endParaRPr>
          </a:p>
        </p:txBody>
      </p:sp>
      <p:sp>
        <p:nvSpPr>
          <p:cNvPr id="52227"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2228"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1pPr>
            <a:lvl2pPr marL="742950" indent="-28575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2pPr>
            <a:lvl3pPr marL="11430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3pPr>
            <a:lvl4pPr marL="16002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4pPr>
            <a:lvl5pPr marL="2057400" indent="-228600" defTabSz="398463" eaLnBrk="0">
              <a:spcBef>
                <a:spcPct val="30000"/>
              </a:spcBef>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5pPr>
            <a:lvl6pPr marL="25146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6pPr>
            <a:lvl7pPr marL="29718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7pPr>
            <a:lvl8pPr marL="34290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8pPr>
            <a:lvl9pPr marL="3886200" indent="-228600" defTabSz="398463" eaLnBrk="0" fontAlgn="base" hangingPunct="0">
              <a:spcBef>
                <a:spcPct val="30000"/>
              </a:spcBef>
              <a:spcAft>
                <a:spcPct val="0"/>
              </a:spcAft>
              <a:buClr>
                <a:srgbClr val="000000"/>
              </a:buClr>
              <a:buSzPct val="100000"/>
              <a:buFont typeface="Times New Roman" pitchFamily="18" charset="0"/>
              <a:tabLst>
                <a:tab pos="0" algn="l"/>
                <a:tab pos="398463" algn="l"/>
                <a:tab pos="800100" algn="l"/>
                <a:tab pos="1201738" algn="l"/>
                <a:tab pos="1603375" algn="l"/>
                <a:tab pos="2005013" algn="l"/>
                <a:tab pos="2406650" algn="l"/>
                <a:tab pos="2806700" algn="l"/>
                <a:tab pos="3208338" algn="l"/>
                <a:tab pos="3609975" algn="l"/>
                <a:tab pos="4011613" algn="l"/>
                <a:tab pos="4413250" algn="l"/>
                <a:tab pos="4814888" algn="l"/>
                <a:tab pos="5214938" algn="l"/>
                <a:tab pos="5616575" algn="l"/>
                <a:tab pos="6018213" algn="l"/>
                <a:tab pos="6419850" algn="l"/>
                <a:tab pos="6821488" algn="l"/>
                <a:tab pos="7223125" algn="l"/>
                <a:tab pos="7623175" algn="l"/>
                <a:tab pos="8024813" algn="l"/>
              </a:tabLst>
              <a:defRPr sz="1200">
                <a:solidFill>
                  <a:srgbClr val="000000"/>
                </a:solidFill>
                <a:latin typeface="Times New Roman" pitchFamily="18" charset="0"/>
                <a:ea typeface="ＭＳ Ｐゴシック" pitchFamily="34" charset="-128"/>
              </a:defRPr>
            </a:lvl9pPr>
          </a:lstStyle>
          <a:p>
            <a:pPr eaLnBrk="1">
              <a:spcBef>
                <a:spcPct val="0"/>
              </a:spcBef>
              <a:buFont typeface="Times New Roman" pitchFamily="18" charset="0"/>
              <a:buNone/>
            </a:pPr>
            <a:fld id="{8325E837-1E2A-4C07-A81C-64787F78B8FF}" type="slidenum">
              <a:rPr lang="es-CL" altLang="es-CL" sz="1300" smtClean="0">
                <a:ea typeface="MS Gothic" pitchFamily="49" charset="-128"/>
                <a:cs typeface="Arial Unicode MS" pitchFamily="34" charset="-128"/>
              </a:rPr>
              <a:pPr eaLnBrk="1">
                <a:spcBef>
                  <a:spcPct val="0"/>
                </a:spcBef>
                <a:buFont typeface="Times New Roman" pitchFamily="18" charset="0"/>
                <a:buNone/>
              </a:pPr>
              <a:t>9</a:t>
            </a:fld>
            <a:endParaRPr lang="es-CL" altLang="es-CL" sz="1300" smtClean="0">
              <a:ea typeface="MS Gothic" pitchFamily="49" charset="-128"/>
              <a:cs typeface="Arial Unicode MS" pitchFamily="34" charset="-128"/>
            </a:endParaRPr>
          </a:p>
        </p:txBody>
      </p:sp>
      <p:sp>
        <p:nvSpPr>
          <p:cNvPr id="52227" name="Text Box 1"/>
          <p:cNvSpPr txBox="1">
            <a:spLocks noChangeArrowheads="1"/>
          </p:cNvSpPr>
          <p:nvPr/>
        </p:nvSpPr>
        <p:spPr bwMode="auto">
          <a:xfrm>
            <a:off x="1025525" y="706438"/>
            <a:ext cx="4957763" cy="3486150"/>
          </a:xfrm>
          <a:prstGeom prst="rect">
            <a:avLst/>
          </a:prstGeom>
          <a:solidFill>
            <a:srgbClr val="FFFFFF"/>
          </a:solidFill>
          <a:ln w="9360">
            <a:solidFill>
              <a:srgbClr val="000000"/>
            </a:solidFill>
            <a:miter lim="800000"/>
            <a:headEnd/>
            <a:tailEnd/>
          </a:ln>
        </p:spPr>
        <p:txBody>
          <a:bodyPr wrap="none" lIns="81692" tIns="40846" rIns="81692" bIns="40846" anchor="ctr"/>
          <a:lstStyle>
            <a:lvl1pPr eaLnBrk="0">
              <a:spcBef>
                <a:spcPct val="30000"/>
              </a:spcBef>
              <a:defRPr sz="1200">
                <a:solidFill>
                  <a:srgbClr val="000000"/>
                </a:solidFill>
                <a:latin typeface="Times New Roman" pitchFamily="18" charset="0"/>
                <a:ea typeface="ＭＳ Ｐゴシック" pitchFamily="34" charset="-128"/>
              </a:defRPr>
            </a:lvl1pPr>
            <a:lvl2pPr marL="742950" indent="-285750" eaLnBrk="0">
              <a:spcBef>
                <a:spcPct val="30000"/>
              </a:spcBef>
              <a:defRPr sz="1200">
                <a:solidFill>
                  <a:srgbClr val="000000"/>
                </a:solidFill>
                <a:latin typeface="Times New Roman" pitchFamily="18" charset="0"/>
                <a:ea typeface="ＭＳ Ｐゴシック" pitchFamily="34" charset="-128"/>
              </a:defRPr>
            </a:lvl2pPr>
            <a:lvl3pPr marL="1143000" indent="-228600" eaLnBrk="0">
              <a:spcBef>
                <a:spcPct val="30000"/>
              </a:spcBef>
              <a:defRPr sz="1200">
                <a:solidFill>
                  <a:srgbClr val="000000"/>
                </a:solidFill>
                <a:latin typeface="Times New Roman" pitchFamily="18" charset="0"/>
                <a:ea typeface="ＭＳ Ｐゴシック" pitchFamily="34" charset="-128"/>
              </a:defRPr>
            </a:lvl3pPr>
            <a:lvl4pPr marL="1600200" indent="-228600" eaLnBrk="0">
              <a:spcBef>
                <a:spcPct val="30000"/>
              </a:spcBef>
              <a:defRPr sz="1200">
                <a:solidFill>
                  <a:srgbClr val="000000"/>
                </a:solidFill>
                <a:latin typeface="Times New Roman" pitchFamily="18" charset="0"/>
                <a:ea typeface="ＭＳ Ｐゴシック" pitchFamily="34" charset="-128"/>
              </a:defRPr>
            </a:lvl4pPr>
            <a:lvl5pPr marL="2057400" indent="-228600" eaLnBrk="0">
              <a:spcBef>
                <a:spcPct val="30000"/>
              </a:spcBef>
              <a:defRPr sz="1200">
                <a:solidFill>
                  <a:srgbClr val="000000"/>
                </a:solidFill>
                <a:latin typeface="Times New Roman" pitchFamily="18" charset="0"/>
                <a:ea typeface="ＭＳ Ｐゴシック" pitchFamily="34" charset="-128"/>
              </a:defRPr>
            </a:lvl5pPr>
            <a:lvl6pPr marL="25146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6pPr>
            <a:lvl7pPr marL="29718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7pPr>
            <a:lvl8pPr marL="34290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8pPr>
            <a:lvl9pPr marL="3886200" indent="-228600" defTabSz="447675"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ea typeface="ＭＳ Ｐゴシック" pitchFamily="34" charset="-128"/>
              </a:defRPr>
            </a:lvl9pPr>
          </a:lstStyle>
          <a:p>
            <a:pPr eaLnBrk="1">
              <a:spcBef>
                <a:spcPct val="0"/>
              </a:spcBef>
            </a:pPr>
            <a:endParaRPr lang="es-CL" altLang="es-CL" sz="1800">
              <a:solidFill>
                <a:schemeClr val="bg1"/>
              </a:solidFill>
              <a:latin typeface="Arial" charset="0"/>
              <a:ea typeface="MS Gothic" pitchFamily="49" charset="-128"/>
            </a:endParaRPr>
          </a:p>
        </p:txBody>
      </p:sp>
      <p:sp>
        <p:nvSpPr>
          <p:cNvPr id="52228" name="Rectangle 2"/>
          <p:cNvSpPr>
            <a:spLocks noGrp="1" noChangeArrowheads="1"/>
          </p:cNvSpPr>
          <p:nvPr>
            <p:ph type="body"/>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s-CL" altLang="es-CL" smtClean="0">
              <a:latin typeface="Times New Roman" pitchFamily="18"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55650" y="2347913"/>
            <a:ext cx="8569325" cy="1620837"/>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512888" y="4283075"/>
            <a:ext cx="7056438" cy="1931987"/>
          </a:xfrm>
        </p:spPr>
        <p:txBody>
          <a:bodyPr/>
          <a:lstStyle>
            <a:lvl1pPr marL="0" indent="0" algn="ctr">
              <a:buNone/>
              <a:defRPr/>
            </a:lvl1pPr>
            <a:lvl2pPr marL="457152" indent="0" algn="ctr">
              <a:buNone/>
              <a:defRPr/>
            </a:lvl2pPr>
            <a:lvl3pPr marL="914305" indent="0" algn="ctr">
              <a:buNone/>
              <a:defRPr/>
            </a:lvl3pPr>
            <a:lvl4pPr marL="1371457" indent="0" algn="ctr">
              <a:buNone/>
              <a:defRPr/>
            </a:lvl4pPr>
            <a:lvl5pPr marL="1828610" indent="0" algn="ctr">
              <a:buNone/>
              <a:defRPr/>
            </a:lvl5pPr>
            <a:lvl6pPr marL="2285763" indent="0" algn="ctr">
              <a:buNone/>
              <a:defRPr/>
            </a:lvl6pPr>
            <a:lvl7pPr marL="2742916" indent="0" algn="ctr">
              <a:buNone/>
              <a:defRPr/>
            </a:lvl7pPr>
            <a:lvl8pPr marL="3200068" indent="0" algn="ctr">
              <a:buNone/>
              <a:defRPr/>
            </a:lvl8pPr>
            <a:lvl9pPr marL="3657221" indent="0" algn="ctr">
              <a:buNone/>
              <a:defRPr/>
            </a:lvl9pPr>
          </a:lstStyle>
          <a:p>
            <a:r>
              <a:rPr lang="es-ES" smtClean="0"/>
              <a:t>Haga clic para modificar el estilo de subtítulo del patrón</a:t>
            </a:r>
            <a:endParaRPr lang="es-CL"/>
          </a:p>
        </p:txBody>
      </p:sp>
      <p:sp>
        <p:nvSpPr>
          <p:cNvPr id="4" name="Rectangle 3"/>
          <p:cNvSpPr>
            <a:spLocks noGrp="1" noChangeArrowheads="1"/>
          </p:cNvSpPr>
          <p:nvPr>
            <p:ph type="dt" idx="10"/>
          </p:nvPr>
        </p:nvSpPr>
        <p:spPr>
          <a:ln/>
        </p:spPr>
        <p:txBody>
          <a:bodyPr/>
          <a:lstStyle>
            <a:lvl1pPr>
              <a:defRPr/>
            </a:lvl1pPr>
          </a:lstStyle>
          <a:p>
            <a:pPr>
              <a:defRPr/>
            </a:pPr>
            <a:endParaRPr lang="es-CL"/>
          </a:p>
        </p:txBody>
      </p:sp>
      <p:sp>
        <p:nvSpPr>
          <p:cNvPr id="5" name="Rectangle 4"/>
          <p:cNvSpPr>
            <a:spLocks noGrp="1" noChangeArrowheads="1"/>
          </p:cNvSpPr>
          <p:nvPr>
            <p:ph type="ftr" idx="11"/>
          </p:nvPr>
        </p:nvSpPr>
        <p:spPr>
          <a:ln/>
        </p:spPr>
        <p:txBody>
          <a:bodyPr/>
          <a:lstStyle>
            <a:lvl1pPr>
              <a:defRPr/>
            </a:lvl1pPr>
          </a:lstStyle>
          <a:p>
            <a:pPr>
              <a:defRPr/>
            </a:pPr>
            <a:endParaRPr lang="es-CL"/>
          </a:p>
        </p:txBody>
      </p:sp>
      <p:sp>
        <p:nvSpPr>
          <p:cNvPr id="6" name="Rectangle 5"/>
          <p:cNvSpPr>
            <a:spLocks noGrp="1" noChangeArrowheads="1"/>
          </p:cNvSpPr>
          <p:nvPr>
            <p:ph type="sldNum" idx="12"/>
          </p:nvPr>
        </p:nvSpPr>
        <p:spPr>
          <a:ln/>
        </p:spPr>
        <p:txBody>
          <a:bodyPr/>
          <a:lstStyle>
            <a:lvl1pPr>
              <a:defRPr/>
            </a:lvl1pPr>
          </a:lstStyle>
          <a:p>
            <a:pPr>
              <a:defRPr/>
            </a:pPr>
            <a:fld id="{F353C588-4E0D-4BE4-8F09-AA2727FA55BA}" type="slidenum">
              <a:rPr lang="es-CL"/>
              <a:pPr>
                <a:defRPr/>
              </a:pPr>
              <a:t>‹Nº›</a:t>
            </a:fld>
            <a:endParaRPr lang="es-CL"/>
          </a:p>
        </p:txBody>
      </p:sp>
    </p:spTree>
    <p:extLst>
      <p:ext uri="{BB962C8B-B14F-4D97-AF65-F5344CB8AC3E}">
        <p14:creationId xmlns:p14="http://schemas.microsoft.com/office/powerpoint/2010/main" val="29202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3"/>
          <p:cNvSpPr>
            <a:spLocks noGrp="1" noChangeArrowheads="1"/>
          </p:cNvSpPr>
          <p:nvPr>
            <p:ph type="dt" idx="10"/>
          </p:nvPr>
        </p:nvSpPr>
        <p:spPr>
          <a:ln/>
        </p:spPr>
        <p:txBody>
          <a:bodyPr/>
          <a:lstStyle>
            <a:lvl1pPr>
              <a:defRPr/>
            </a:lvl1pPr>
          </a:lstStyle>
          <a:p>
            <a:pPr>
              <a:defRPr/>
            </a:pPr>
            <a:endParaRPr lang="es-CL"/>
          </a:p>
        </p:txBody>
      </p:sp>
      <p:sp>
        <p:nvSpPr>
          <p:cNvPr id="5" name="Rectangle 4"/>
          <p:cNvSpPr>
            <a:spLocks noGrp="1" noChangeArrowheads="1"/>
          </p:cNvSpPr>
          <p:nvPr>
            <p:ph type="ftr" idx="11"/>
          </p:nvPr>
        </p:nvSpPr>
        <p:spPr>
          <a:ln/>
        </p:spPr>
        <p:txBody>
          <a:bodyPr/>
          <a:lstStyle>
            <a:lvl1pPr>
              <a:defRPr/>
            </a:lvl1pPr>
          </a:lstStyle>
          <a:p>
            <a:pPr>
              <a:defRPr/>
            </a:pPr>
            <a:endParaRPr lang="es-CL"/>
          </a:p>
        </p:txBody>
      </p:sp>
      <p:sp>
        <p:nvSpPr>
          <p:cNvPr id="6" name="Rectangle 5"/>
          <p:cNvSpPr>
            <a:spLocks noGrp="1" noChangeArrowheads="1"/>
          </p:cNvSpPr>
          <p:nvPr>
            <p:ph type="sldNum" idx="12"/>
          </p:nvPr>
        </p:nvSpPr>
        <p:spPr>
          <a:ln/>
        </p:spPr>
        <p:txBody>
          <a:bodyPr/>
          <a:lstStyle>
            <a:lvl1pPr>
              <a:defRPr/>
            </a:lvl1pPr>
          </a:lstStyle>
          <a:p>
            <a:pPr>
              <a:defRPr/>
            </a:pPr>
            <a:fld id="{14F70BE7-01F0-4469-89DF-0DEC5E020B8C}" type="slidenum">
              <a:rPr lang="es-CL"/>
              <a:pPr>
                <a:defRPr/>
              </a:pPr>
              <a:t>‹Nº›</a:t>
            </a:fld>
            <a:endParaRPr lang="es-CL"/>
          </a:p>
        </p:txBody>
      </p:sp>
    </p:spTree>
    <p:extLst>
      <p:ext uri="{BB962C8B-B14F-4D97-AF65-F5344CB8AC3E}">
        <p14:creationId xmlns:p14="http://schemas.microsoft.com/office/powerpoint/2010/main" val="741278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304087" y="301626"/>
            <a:ext cx="2265363" cy="6451599"/>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503238" y="301626"/>
            <a:ext cx="6648450" cy="645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3"/>
          <p:cNvSpPr>
            <a:spLocks noGrp="1" noChangeArrowheads="1"/>
          </p:cNvSpPr>
          <p:nvPr>
            <p:ph type="dt" idx="10"/>
          </p:nvPr>
        </p:nvSpPr>
        <p:spPr>
          <a:ln/>
        </p:spPr>
        <p:txBody>
          <a:bodyPr/>
          <a:lstStyle>
            <a:lvl1pPr>
              <a:defRPr/>
            </a:lvl1pPr>
          </a:lstStyle>
          <a:p>
            <a:pPr>
              <a:defRPr/>
            </a:pPr>
            <a:endParaRPr lang="es-CL"/>
          </a:p>
        </p:txBody>
      </p:sp>
      <p:sp>
        <p:nvSpPr>
          <p:cNvPr id="5" name="Rectangle 4"/>
          <p:cNvSpPr>
            <a:spLocks noGrp="1" noChangeArrowheads="1"/>
          </p:cNvSpPr>
          <p:nvPr>
            <p:ph type="ftr" idx="11"/>
          </p:nvPr>
        </p:nvSpPr>
        <p:spPr>
          <a:ln/>
        </p:spPr>
        <p:txBody>
          <a:bodyPr/>
          <a:lstStyle>
            <a:lvl1pPr>
              <a:defRPr/>
            </a:lvl1pPr>
          </a:lstStyle>
          <a:p>
            <a:pPr>
              <a:defRPr/>
            </a:pPr>
            <a:endParaRPr lang="es-CL"/>
          </a:p>
        </p:txBody>
      </p:sp>
      <p:sp>
        <p:nvSpPr>
          <p:cNvPr id="6" name="Rectangle 5"/>
          <p:cNvSpPr>
            <a:spLocks noGrp="1" noChangeArrowheads="1"/>
          </p:cNvSpPr>
          <p:nvPr>
            <p:ph type="sldNum" idx="12"/>
          </p:nvPr>
        </p:nvSpPr>
        <p:spPr>
          <a:ln/>
        </p:spPr>
        <p:txBody>
          <a:bodyPr/>
          <a:lstStyle>
            <a:lvl1pPr>
              <a:defRPr/>
            </a:lvl1pPr>
          </a:lstStyle>
          <a:p>
            <a:pPr>
              <a:defRPr/>
            </a:pPr>
            <a:fld id="{1F4393A2-8323-4963-A02D-C7EBFB99ABF0}" type="slidenum">
              <a:rPr lang="es-CL"/>
              <a:pPr>
                <a:defRPr/>
              </a:pPr>
              <a:t>‹Nº›</a:t>
            </a:fld>
            <a:endParaRPr lang="es-CL"/>
          </a:p>
        </p:txBody>
      </p:sp>
    </p:spTree>
    <p:extLst>
      <p:ext uri="{BB962C8B-B14F-4D97-AF65-F5344CB8AC3E}">
        <p14:creationId xmlns:p14="http://schemas.microsoft.com/office/powerpoint/2010/main" val="2835522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3"/>
          <p:cNvSpPr>
            <a:spLocks noGrp="1" noChangeArrowheads="1"/>
          </p:cNvSpPr>
          <p:nvPr>
            <p:ph type="dt" idx="10"/>
          </p:nvPr>
        </p:nvSpPr>
        <p:spPr>
          <a:ln/>
        </p:spPr>
        <p:txBody>
          <a:bodyPr/>
          <a:lstStyle>
            <a:lvl1pPr>
              <a:defRPr/>
            </a:lvl1pPr>
          </a:lstStyle>
          <a:p>
            <a:pPr>
              <a:defRPr/>
            </a:pPr>
            <a:endParaRPr lang="es-CL"/>
          </a:p>
        </p:txBody>
      </p:sp>
      <p:sp>
        <p:nvSpPr>
          <p:cNvPr id="5" name="Rectangle 4"/>
          <p:cNvSpPr>
            <a:spLocks noGrp="1" noChangeArrowheads="1"/>
          </p:cNvSpPr>
          <p:nvPr>
            <p:ph type="ftr" idx="11"/>
          </p:nvPr>
        </p:nvSpPr>
        <p:spPr>
          <a:ln/>
        </p:spPr>
        <p:txBody>
          <a:bodyPr/>
          <a:lstStyle>
            <a:lvl1pPr>
              <a:defRPr/>
            </a:lvl1pPr>
          </a:lstStyle>
          <a:p>
            <a:pPr>
              <a:defRPr/>
            </a:pPr>
            <a:endParaRPr lang="es-CL"/>
          </a:p>
        </p:txBody>
      </p:sp>
      <p:sp>
        <p:nvSpPr>
          <p:cNvPr id="6" name="Rectangle 5"/>
          <p:cNvSpPr>
            <a:spLocks noGrp="1" noChangeArrowheads="1"/>
          </p:cNvSpPr>
          <p:nvPr>
            <p:ph type="sldNum" idx="12"/>
          </p:nvPr>
        </p:nvSpPr>
        <p:spPr>
          <a:ln/>
        </p:spPr>
        <p:txBody>
          <a:bodyPr/>
          <a:lstStyle>
            <a:lvl1pPr>
              <a:defRPr/>
            </a:lvl1pPr>
          </a:lstStyle>
          <a:p>
            <a:pPr>
              <a:defRPr/>
            </a:pPr>
            <a:fld id="{576DFA99-9AFB-48F7-935C-A54D37B6B2E5}" type="slidenum">
              <a:rPr lang="es-CL"/>
              <a:pPr>
                <a:defRPr/>
              </a:pPr>
              <a:t>‹Nº›</a:t>
            </a:fld>
            <a:endParaRPr lang="es-CL"/>
          </a:p>
        </p:txBody>
      </p:sp>
    </p:spTree>
    <p:extLst>
      <p:ext uri="{BB962C8B-B14F-4D97-AF65-F5344CB8AC3E}">
        <p14:creationId xmlns:p14="http://schemas.microsoft.com/office/powerpoint/2010/main" val="1314246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96925" y="4857751"/>
            <a:ext cx="8567738" cy="15017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96925" y="3203575"/>
            <a:ext cx="8567738" cy="1654175"/>
          </a:xfrm>
        </p:spPr>
        <p:txBody>
          <a:bodyPr anchor="b"/>
          <a:lstStyle>
            <a:lvl1pPr marL="0" indent="0">
              <a:buNone/>
              <a:defRPr sz="2000"/>
            </a:lvl1pPr>
            <a:lvl2pPr marL="457152" indent="0">
              <a:buNone/>
              <a:defRPr sz="1800"/>
            </a:lvl2pPr>
            <a:lvl3pPr marL="914305" indent="0">
              <a:buNone/>
              <a:defRPr sz="1700"/>
            </a:lvl3pPr>
            <a:lvl4pPr marL="1371457" indent="0">
              <a:buNone/>
              <a:defRPr sz="1400"/>
            </a:lvl4pPr>
            <a:lvl5pPr marL="1828610" indent="0">
              <a:buNone/>
              <a:defRPr sz="1400"/>
            </a:lvl5pPr>
            <a:lvl6pPr marL="2285763" indent="0">
              <a:buNone/>
              <a:defRPr sz="1400"/>
            </a:lvl6pPr>
            <a:lvl7pPr marL="2742916" indent="0">
              <a:buNone/>
              <a:defRPr sz="1400"/>
            </a:lvl7pPr>
            <a:lvl8pPr marL="3200068" indent="0">
              <a:buNone/>
              <a:defRPr sz="1400"/>
            </a:lvl8pPr>
            <a:lvl9pPr marL="3657221" indent="0">
              <a:buNone/>
              <a:defRPr sz="1400"/>
            </a:lvl9pPr>
          </a:lstStyle>
          <a:p>
            <a:pPr lvl="0"/>
            <a:r>
              <a:rPr lang="es-ES" smtClean="0"/>
              <a:t>Haga clic para modificar el estilo de texto del patrón</a:t>
            </a:r>
          </a:p>
        </p:txBody>
      </p:sp>
      <p:sp>
        <p:nvSpPr>
          <p:cNvPr id="4" name="Rectangle 3"/>
          <p:cNvSpPr>
            <a:spLocks noGrp="1" noChangeArrowheads="1"/>
          </p:cNvSpPr>
          <p:nvPr>
            <p:ph type="dt" idx="10"/>
          </p:nvPr>
        </p:nvSpPr>
        <p:spPr>
          <a:ln/>
        </p:spPr>
        <p:txBody>
          <a:bodyPr/>
          <a:lstStyle>
            <a:lvl1pPr>
              <a:defRPr/>
            </a:lvl1pPr>
          </a:lstStyle>
          <a:p>
            <a:pPr>
              <a:defRPr/>
            </a:pPr>
            <a:endParaRPr lang="es-CL"/>
          </a:p>
        </p:txBody>
      </p:sp>
      <p:sp>
        <p:nvSpPr>
          <p:cNvPr id="5" name="Rectangle 4"/>
          <p:cNvSpPr>
            <a:spLocks noGrp="1" noChangeArrowheads="1"/>
          </p:cNvSpPr>
          <p:nvPr>
            <p:ph type="ftr" idx="11"/>
          </p:nvPr>
        </p:nvSpPr>
        <p:spPr>
          <a:ln/>
        </p:spPr>
        <p:txBody>
          <a:bodyPr/>
          <a:lstStyle>
            <a:lvl1pPr>
              <a:defRPr/>
            </a:lvl1pPr>
          </a:lstStyle>
          <a:p>
            <a:pPr>
              <a:defRPr/>
            </a:pPr>
            <a:endParaRPr lang="es-CL"/>
          </a:p>
        </p:txBody>
      </p:sp>
      <p:sp>
        <p:nvSpPr>
          <p:cNvPr id="6" name="Rectangle 5"/>
          <p:cNvSpPr>
            <a:spLocks noGrp="1" noChangeArrowheads="1"/>
          </p:cNvSpPr>
          <p:nvPr>
            <p:ph type="sldNum" idx="12"/>
          </p:nvPr>
        </p:nvSpPr>
        <p:spPr>
          <a:ln/>
        </p:spPr>
        <p:txBody>
          <a:bodyPr/>
          <a:lstStyle>
            <a:lvl1pPr>
              <a:defRPr/>
            </a:lvl1pPr>
          </a:lstStyle>
          <a:p>
            <a:pPr>
              <a:defRPr/>
            </a:pPr>
            <a:fld id="{6FDDBD79-E5CA-4933-8A4E-D1C435C78ADF}" type="slidenum">
              <a:rPr lang="es-CL"/>
              <a:pPr>
                <a:defRPr/>
              </a:pPr>
              <a:t>‹Nº›</a:t>
            </a:fld>
            <a:endParaRPr lang="es-CL"/>
          </a:p>
        </p:txBody>
      </p:sp>
    </p:spTree>
    <p:extLst>
      <p:ext uri="{BB962C8B-B14F-4D97-AF65-F5344CB8AC3E}">
        <p14:creationId xmlns:p14="http://schemas.microsoft.com/office/powerpoint/2010/main" val="1055684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503237" y="1768475"/>
            <a:ext cx="4456113" cy="4984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5111750" y="1768475"/>
            <a:ext cx="4457700" cy="4984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3"/>
          <p:cNvSpPr>
            <a:spLocks noGrp="1" noChangeArrowheads="1"/>
          </p:cNvSpPr>
          <p:nvPr>
            <p:ph type="dt" idx="10"/>
          </p:nvPr>
        </p:nvSpPr>
        <p:spPr>
          <a:ln/>
        </p:spPr>
        <p:txBody>
          <a:bodyPr/>
          <a:lstStyle>
            <a:lvl1pPr>
              <a:defRPr/>
            </a:lvl1pPr>
          </a:lstStyle>
          <a:p>
            <a:pPr>
              <a:defRPr/>
            </a:pPr>
            <a:endParaRPr lang="es-CL"/>
          </a:p>
        </p:txBody>
      </p:sp>
      <p:sp>
        <p:nvSpPr>
          <p:cNvPr id="6" name="Rectangle 4"/>
          <p:cNvSpPr>
            <a:spLocks noGrp="1" noChangeArrowheads="1"/>
          </p:cNvSpPr>
          <p:nvPr>
            <p:ph type="ftr" idx="11"/>
          </p:nvPr>
        </p:nvSpPr>
        <p:spPr>
          <a:ln/>
        </p:spPr>
        <p:txBody>
          <a:bodyPr/>
          <a:lstStyle>
            <a:lvl1pPr>
              <a:defRPr/>
            </a:lvl1pPr>
          </a:lstStyle>
          <a:p>
            <a:pPr>
              <a:defRPr/>
            </a:pPr>
            <a:endParaRPr lang="es-CL"/>
          </a:p>
        </p:txBody>
      </p:sp>
      <p:sp>
        <p:nvSpPr>
          <p:cNvPr id="7" name="Rectangle 5"/>
          <p:cNvSpPr>
            <a:spLocks noGrp="1" noChangeArrowheads="1"/>
          </p:cNvSpPr>
          <p:nvPr>
            <p:ph type="sldNum" idx="12"/>
          </p:nvPr>
        </p:nvSpPr>
        <p:spPr>
          <a:ln/>
        </p:spPr>
        <p:txBody>
          <a:bodyPr/>
          <a:lstStyle>
            <a:lvl1pPr>
              <a:defRPr/>
            </a:lvl1pPr>
          </a:lstStyle>
          <a:p>
            <a:pPr>
              <a:defRPr/>
            </a:pPr>
            <a:fld id="{7C7670FF-75C9-4F27-B08F-64F952CB84C7}" type="slidenum">
              <a:rPr lang="es-CL"/>
              <a:pPr>
                <a:defRPr/>
              </a:pPr>
              <a:t>‹Nº›</a:t>
            </a:fld>
            <a:endParaRPr lang="es-CL"/>
          </a:p>
        </p:txBody>
      </p:sp>
    </p:spTree>
    <p:extLst>
      <p:ext uri="{BB962C8B-B14F-4D97-AF65-F5344CB8AC3E}">
        <p14:creationId xmlns:p14="http://schemas.microsoft.com/office/powerpoint/2010/main" val="1296901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4826" y="303214"/>
            <a:ext cx="9072563" cy="1258887"/>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504825" y="1692275"/>
            <a:ext cx="4452938" cy="704850"/>
          </a:xfrm>
        </p:spPr>
        <p:txBody>
          <a:bodyPr anchor="b"/>
          <a:lstStyle>
            <a:lvl1pPr marL="0" indent="0">
              <a:buNone/>
              <a:defRPr sz="2400" b="1"/>
            </a:lvl1pPr>
            <a:lvl2pPr marL="457152" indent="0">
              <a:buNone/>
              <a:defRPr sz="2000" b="1"/>
            </a:lvl2pPr>
            <a:lvl3pPr marL="914305" indent="0">
              <a:buNone/>
              <a:defRPr sz="1800" b="1"/>
            </a:lvl3pPr>
            <a:lvl4pPr marL="1371457" indent="0">
              <a:buNone/>
              <a:defRPr sz="1700" b="1"/>
            </a:lvl4pPr>
            <a:lvl5pPr marL="1828610" indent="0">
              <a:buNone/>
              <a:defRPr sz="1700" b="1"/>
            </a:lvl5pPr>
            <a:lvl6pPr marL="2285763" indent="0">
              <a:buNone/>
              <a:defRPr sz="1700" b="1"/>
            </a:lvl6pPr>
            <a:lvl7pPr marL="2742916" indent="0">
              <a:buNone/>
              <a:defRPr sz="1700" b="1"/>
            </a:lvl7pPr>
            <a:lvl8pPr marL="3200068" indent="0">
              <a:buNone/>
              <a:defRPr sz="1700" b="1"/>
            </a:lvl8pPr>
            <a:lvl9pPr marL="3657221" indent="0">
              <a:buNone/>
              <a:defRPr sz="17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5121276" y="1692275"/>
            <a:ext cx="4456113" cy="704850"/>
          </a:xfrm>
        </p:spPr>
        <p:txBody>
          <a:bodyPr anchor="b"/>
          <a:lstStyle>
            <a:lvl1pPr marL="0" indent="0">
              <a:buNone/>
              <a:defRPr sz="2400" b="1"/>
            </a:lvl1pPr>
            <a:lvl2pPr marL="457152" indent="0">
              <a:buNone/>
              <a:defRPr sz="2000" b="1"/>
            </a:lvl2pPr>
            <a:lvl3pPr marL="914305" indent="0">
              <a:buNone/>
              <a:defRPr sz="1800" b="1"/>
            </a:lvl3pPr>
            <a:lvl4pPr marL="1371457" indent="0">
              <a:buNone/>
              <a:defRPr sz="1700" b="1"/>
            </a:lvl4pPr>
            <a:lvl5pPr marL="1828610" indent="0">
              <a:buNone/>
              <a:defRPr sz="1700" b="1"/>
            </a:lvl5pPr>
            <a:lvl6pPr marL="2285763" indent="0">
              <a:buNone/>
              <a:defRPr sz="1700" b="1"/>
            </a:lvl6pPr>
            <a:lvl7pPr marL="2742916" indent="0">
              <a:buNone/>
              <a:defRPr sz="1700" b="1"/>
            </a:lvl7pPr>
            <a:lvl8pPr marL="3200068" indent="0">
              <a:buNone/>
              <a:defRPr sz="1700" b="1"/>
            </a:lvl8pPr>
            <a:lvl9pPr marL="3657221" indent="0">
              <a:buNone/>
              <a:defRPr sz="17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121276" y="2397125"/>
            <a:ext cx="4456113" cy="4356100"/>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Rectangle 3"/>
          <p:cNvSpPr>
            <a:spLocks noGrp="1" noChangeArrowheads="1"/>
          </p:cNvSpPr>
          <p:nvPr>
            <p:ph type="dt" idx="10"/>
          </p:nvPr>
        </p:nvSpPr>
        <p:spPr>
          <a:ln/>
        </p:spPr>
        <p:txBody>
          <a:bodyPr/>
          <a:lstStyle>
            <a:lvl1pPr>
              <a:defRPr/>
            </a:lvl1pPr>
          </a:lstStyle>
          <a:p>
            <a:pPr>
              <a:defRPr/>
            </a:pPr>
            <a:endParaRPr lang="es-CL"/>
          </a:p>
        </p:txBody>
      </p:sp>
      <p:sp>
        <p:nvSpPr>
          <p:cNvPr id="8" name="Rectangle 4"/>
          <p:cNvSpPr>
            <a:spLocks noGrp="1" noChangeArrowheads="1"/>
          </p:cNvSpPr>
          <p:nvPr>
            <p:ph type="ftr" idx="11"/>
          </p:nvPr>
        </p:nvSpPr>
        <p:spPr>
          <a:ln/>
        </p:spPr>
        <p:txBody>
          <a:bodyPr/>
          <a:lstStyle>
            <a:lvl1pPr>
              <a:defRPr/>
            </a:lvl1pPr>
          </a:lstStyle>
          <a:p>
            <a:pPr>
              <a:defRPr/>
            </a:pPr>
            <a:endParaRPr lang="es-CL"/>
          </a:p>
        </p:txBody>
      </p:sp>
      <p:sp>
        <p:nvSpPr>
          <p:cNvPr id="9" name="Rectangle 5"/>
          <p:cNvSpPr>
            <a:spLocks noGrp="1" noChangeArrowheads="1"/>
          </p:cNvSpPr>
          <p:nvPr>
            <p:ph type="sldNum" idx="12"/>
          </p:nvPr>
        </p:nvSpPr>
        <p:spPr>
          <a:ln/>
        </p:spPr>
        <p:txBody>
          <a:bodyPr/>
          <a:lstStyle>
            <a:lvl1pPr>
              <a:defRPr/>
            </a:lvl1pPr>
          </a:lstStyle>
          <a:p>
            <a:pPr>
              <a:defRPr/>
            </a:pPr>
            <a:fld id="{FDD8CCE8-555E-4793-8542-F13462CD297D}" type="slidenum">
              <a:rPr lang="es-CL"/>
              <a:pPr>
                <a:defRPr/>
              </a:pPr>
              <a:t>‹Nº›</a:t>
            </a:fld>
            <a:endParaRPr lang="es-CL"/>
          </a:p>
        </p:txBody>
      </p:sp>
    </p:spTree>
    <p:extLst>
      <p:ext uri="{BB962C8B-B14F-4D97-AF65-F5344CB8AC3E}">
        <p14:creationId xmlns:p14="http://schemas.microsoft.com/office/powerpoint/2010/main" val="3442897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Rectangle 3"/>
          <p:cNvSpPr>
            <a:spLocks noGrp="1" noChangeArrowheads="1"/>
          </p:cNvSpPr>
          <p:nvPr>
            <p:ph type="dt" idx="10"/>
          </p:nvPr>
        </p:nvSpPr>
        <p:spPr>
          <a:ln/>
        </p:spPr>
        <p:txBody>
          <a:bodyPr/>
          <a:lstStyle>
            <a:lvl1pPr>
              <a:defRPr/>
            </a:lvl1pPr>
          </a:lstStyle>
          <a:p>
            <a:pPr>
              <a:defRPr/>
            </a:pPr>
            <a:endParaRPr lang="es-CL"/>
          </a:p>
        </p:txBody>
      </p:sp>
      <p:sp>
        <p:nvSpPr>
          <p:cNvPr id="4" name="Rectangle 4"/>
          <p:cNvSpPr>
            <a:spLocks noGrp="1" noChangeArrowheads="1"/>
          </p:cNvSpPr>
          <p:nvPr>
            <p:ph type="ftr" idx="11"/>
          </p:nvPr>
        </p:nvSpPr>
        <p:spPr>
          <a:ln/>
        </p:spPr>
        <p:txBody>
          <a:bodyPr/>
          <a:lstStyle>
            <a:lvl1pPr>
              <a:defRPr/>
            </a:lvl1pPr>
          </a:lstStyle>
          <a:p>
            <a:pPr>
              <a:defRPr/>
            </a:pPr>
            <a:endParaRPr lang="es-CL"/>
          </a:p>
        </p:txBody>
      </p:sp>
      <p:sp>
        <p:nvSpPr>
          <p:cNvPr id="5" name="Rectangle 5"/>
          <p:cNvSpPr>
            <a:spLocks noGrp="1" noChangeArrowheads="1"/>
          </p:cNvSpPr>
          <p:nvPr>
            <p:ph type="sldNum" idx="12"/>
          </p:nvPr>
        </p:nvSpPr>
        <p:spPr>
          <a:ln/>
        </p:spPr>
        <p:txBody>
          <a:bodyPr/>
          <a:lstStyle>
            <a:lvl1pPr>
              <a:defRPr/>
            </a:lvl1pPr>
          </a:lstStyle>
          <a:p>
            <a:pPr>
              <a:defRPr/>
            </a:pPr>
            <a:fld id="{F9320DE2-BD89-4466-A846-D0F9AE1CD30F}" type="slidenum">
              <a:rPr lang="es-CL"/>
              <a:pPr>
                <a:defRPr/>
              </a:pPr>
              <a:t>‹Nº›</a:t>
            </a:fld>
            <a:endParaRPr lang="es-CL"/>
          </a:p>
        </p:txBody>
      </p:sp>
    </p:spTree>
    <p:extLst>
      <p:ext uri="{BB962C8B-B14F-4D97-AF65-F5344CB8AC3E}">
        <p14:creationId xmlns:p14="http://schemas.microsoft.com/office/powerpoint/2010/main" val="3676780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s-CL"/>
          </a:p>
        </p:txBody>
      </p:sp>
      <p:sp>
        <p:nvSpPr>
          <p:cNvPr id="3" name="Rectangle 4"/>
          <p:cNvSpPr>
            <a:spLocks noGrp="1" noChangeArrowheads="1"/>
          </p:cNvSpPr>
          <p:nvPr>
            <p:ph type="ftr" idx="11"/>
          </p:nvPr>
        </p:nvSpPr>
        <p:spPr>
          <a:ln/>
        </p:spPr>
        <p:txBody>
          <a:bodyPr/>
          <a:lstStyle>
            <a:lvl1pPr>
              <a:defRPr/>
            </a:lvl1pPr>
          </a:lstStyle>
          <a:p>
            <a:pPr>
              <a:defRPr/>
            </a:pPr>
            <a:endParaRPr lang="es-CL"/>
          </a:p>
        </p:txBody>
      </p:sp>
      <p:sp>
        <p:nvSpPr>
          <p:cNvPr id="4" name="Rectangle 5"/>
          <p:cNvSpPr>
            <a:spLocks noGrp="1" noChangeArrowheads="1"/>
          </p:cNvSpPr>
          <p:nvPr>
            <p:ph type="sldNum" idx="12"/>
          </p:nvPr>
        </p:nvSpPr>
        <p:spPr>
          <a:ln/>
        </p:spPr>
        <p:txBody>
          <a:bodyPr/>
          <a:lstStyle>
            <a:lvl1pPr>
              <a:defRPr/>
            </a:lvl1pPr>
          </a:lstStyle>
          <a:p>
            <a:pPr>
              <a:defRPr/>
            </a:pPr>
            <a:fld id="{547859B1-B589-4698-A6EA-5DB57F4484EA}" type="slidenum">
              <a:rPr lang="es-CL"/>
              <a:pPr>
                <a:defRPr/>
              </a:pPr>
              <a:t>‹Nº›</a:t>
            </a:fld>
            <a:endParaRPr lang="es-CL"/>
          </a:p>
        </p:txBody>
      </p:sp>
    </p:spTree>
    <p:extLst>
      <p:ext uri="{BB962C8B-B14F-4D97-AF65-F5344CB8AC3E}">
        <p14:creationId xmlns:p14="http://schemas.microsoft.com/office/powerpoint/2010/main" val="2282950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04825" y="301625"/>
            <a:ext cx="3316288" cy="1279525"/>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941764" y="301626"/>
            <a:ext cx="5635625" cy="64515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504825" y="1581151"/>
            <a:ext cx="3316288" cy="5172075"/>
          </a:xfrm>
        </p:spPr>
        <p:txBody>
          <a:bodyPr/>
          <a:lstStyle>
            <a:lvl1pPr marL="0" indent="0">
              <a:buNone/>
              <a:defRPr sz="1400"/>
            </a:lvl1pPr>
            <a:lvl2pPr marL="457152" indent="0">
              <a:buNone/>
              <a:defRPr sz="1200"/>
            </a:lvl2pPr>
            <a:lvl3pPr marL="914305" indent="0">
              <a:buNone/>
              <a:defRPr sz="1000"/>
            </a:lvl3pPr>
            <a:lvl4pPr marL="1371457" indent="0">
              <a:buNone/>
              <a:defRPr sz="900"/>
            </a:lvl4pPr>
            <a:lvl5pPr marL="1828610" indent="0">
              <a:buNone/>
              <a:defRPr sz="900"/>
            </a:lvl5pPr>
            <a:lvl6pPr marL="2285763" indent="0">
              <a:buNone/>
              <a:defRPr sz="900"/>
            </a:lvl6pPr>
            <a:lvl7pPr marL="2742916" indent="0">
              <a:buNone/>
              <a:defRPr sz="900"/>
            </a:lvl7pPr>
            <a:lvl8pPr marL="3200068" indent="0">
              <a:buNone/>
              <a:defRPr sz="900"/>
            </a:lvl8pPr>
            <a:lvl9pPr marL="3657221" indent="0">
              <a:buNone/>
              <a:defRPr sz="900"/>
            </a:lvl9pPr>
          </a:lstStyle>
          <a:p>
            <a:pPr lvl="0"/>
            <a:r>
              <a:rPr lang="es-ES" smtClean="0"/>
              <a:t>Haga clic para modificar el estilo de texto del patrón</a:t>
            </a:r>
          </a:p>
        </p:txBody>
      </p:sp>
      <p:sp>
        <p:nvSpPr>
          <p:cNvPr id="5" name="Rectangle 3"/>
          <p:cNvSpPr>
            <a:spLocks noGrp="1" noChangeArrowheads="1"/>
          </p:cNvSpPr>
          <p:nvPr>
            <p:ph type="dt" idx="10"/>
          </p:nvPr>
        </p:nvSpPr>
        <p:spPr>
          <a:ln/>
        </p:spPr>
        <p:txBody>
          <a:bodyPr/>
          <a:lstStyle>
            <a:lvl1pPr>
              <a:defRPr/>
            </a:lvl1pPr>
          </a:lstStyle>
          <a:p>
            <a:pPr>
              <a:defRPr/>
            </a:pPr>
            <a:endParaRPr lang="es-CL"/>
          </a:p>
        </p:txBody>
      </p:sp>
      <p:sp>
        <p:nvSpPr>
          <p:cNvPr id="6" name="Rectangle 4"/>
          <p:cNvSpPr>
            <a:spLocks noGrp="1" noChangeArrowheads="1"/>
          </p:cNvSpPr>
          <p:nvPr>
            <p:ph type="ftr" idx="11"/>
          </p:nvPr>
        </p:nvSpPr>
        <p:spPr>
          <a:ln/>
        </p:spPr>
        <p:txBody>
          <a:bodyPr/>
          <a:lstStyle>
            <a:lvl1pPr>
              <a:defRPr/>
            </a:lvl1pPr>
          </a:lstStyle>
          <a:p>
            <a:pPr>
              <a:defRPr/>
            </a:pPr>
            <a:endParaRPr lang="es-CL"/>
          </a:p>
        </p:txBody>
      </p:sp>
      <p:sp>
        <p:nvSpPr>
          <p:cNvPr id="7" name="Rectangle 5"/>
          <p:cNvSpPr>
            <a:spLocks noGrp="1" noChangeArrowheads="1"/>
          </p:cNvSpPr>
          <p:nvPr>
            <p:ph type="sldNum" idx="12"/>
          </p:nvPr>
        </p:nvSpPr>
        <p:spPr>
          <a:ln/>
        </p:spPr>
        <p:txBody>
          <a:bodyPr/>
          <a:lstStyle>
            <a:lvl1pPr>
              <a:defRPr/>
            </a:lvl1pPr>
          </a:lstStyle>
          <a:p>
            <a:pPr>
              <a:defRPr/>
            </a:pPr>
            <a:fld id="{47FDF239-2D54-4AF2-8030-58700320B71A}" type="slidenum">
              <a:rPr lang="es-CL"/>
              <a:pPr>
                <a:defRPr/>
              </a:pPr>
              <a:t>‹Nº›</a:t>
            </a:fld>
            <a:endParaRPr lang="es-CL"/>
          </a:p>
        </p:txBody>
      </p:sp>
    </p:spTree>
    <p:extLst>
      <p:ext uri="{BB962C8B-B14F-4D97-AF65-F5344CB8AC3E}">
        <p14:creationId xmlns:p14="http://schemas.microsoft.com/office/powerpoint/2010/main" val="1944048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76439" y="5291139"/>
            <a:ext cx="6048375" cy="625475"/>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976439" y="674688"/>
            <a:ext cx="6048375" cy="4537075"/>
          </a:xfrm>
        </p:spPr>
        <p:txBody>
          <a:bodyPr/>
          <a:lstStyle>
            <a:lvl1pPr marL="0" indent="0">
              <a:buNone/>
              <a:defRPr sz="3200"/>
            </a:lvl1pPr>
            <a:lvl2pPr marL="457152" indent="0">
              <a:buNone/>
              <a:defRPr sz="2800"/>
            </a:lvl2pPr>
            <a:lvl3pPr marL="914305" indent="0">
              <a:buNone/>
              <a:defRPr sz="2400"/>
            </a:lvl3pPr>
            <a:lvl4pPr marL="1371457" indent="0">
              <a:buNone/>
              <a:defRPr sz="2000"/>
            </a:lvl4pPr>
            <a:lvl5pPr marL="1828610" indent="0">
              <a:buNone/>
              <a:defRPr sz="2000"/>
            </a:lvl5pPr>
            <a:lvl6pPr marL="2285763" indent="0">
              <a:buNone/>
              <a:defRPr sz="2000"/>
            </a:lvl6pPr>
            <a:lvl7pPr marL="2742916" indent="0">
              <a:buNone/>
              <a:defRPr sz="2000"/>
            </a:lvl7pPr>
            <a:lvl8pPr marL="3200068" indent="0">
              <a:buNone/>
              <a:defRPr sz="2000"/>
            </a:lvl8pPr>
            <a:lvl9pPr marL="3657221" indent="0">
              <a:buNone/>
              <a:defRPr sz="2000"/>
            </a:lvl9pPr>
          </a:lstStyle>
          <a:p>
            <a:pPr lvl="0"/>
            <a:endParaRPr lang="es-CL" noProof="0" smtClean="0"/>
          </a:p>
        </p:txBody>
      </p:sp>
      <p:sp>
        <p:nvSpPr>
          <p:cNvPr id="4" name="3 Marcador de texto"/>
          <p:cNvSpPr>
            <a:spLocks noGrp="1"/>
          </p:cNvSpPr>
          <p:nvPr>
            <p:ph type="body" sz="half" idx="2"/>
          </p:nvPr>
        </p:nvSpPr>
        <p:spPr>
          <a:xfrm>
            <a:off x="1976439" y="5916613"/>
            <a:ext cx="6048375" cy="887412"/>
          </a:xfrm>
        </p:spPr>
        <p:txBody>
          <a:bodyPr/>
          <a:lstStyle>
            <a:lvl1pPr marL="0" indent="0">
              <a:buNone/>
              <a:defRPr sz="1400"/>
            </a:lvl1pPr>
            <a:lvl2pPr marL="457152" indent="0">
              <a:buNone/>
              <a:defRPr sz="1200"/>
            </a:lvl2pPr>
            <a:lvl3pPr marL="914305" indent="0">
              <a:buNone/>
              <a:defRPr sz="1000"/>
            </a:lvl3pPr>
            <a:lvl4pPr marL="1371457" indent="0">
              <a:buNone/>
              <a:defRPr sz="900"/>
            </a:lvl4pPr>
            <a:lvl5pPr marL="1828610" indent="0">
              <a:buNone/>
              <a:defRPr sz="900"/>
            </a:lvl5pPr>
            <a:lvl6pPr marL="2285763" indent="0">
              <a:buNone/>
              <a:defRPr sz="900"/>
            </a:lvl6pPr>
            <a:lvl7pPr marL="2742916" indent="0">
              <a:buNone/>
              <a:defRPr sz="900"/>
            </a:lvl7pPr>
            <a:lvl8pPr marL="3200068" indent="0">
              <a:buNone/>
              <a:defRPr sz="900"/>
            </a:lvl8pPr>
            <a:lvl9pPr marL="3657221" indent="0">
              <a:buNone/>
              <a:defRPr sz="900"/>
            </a:lvl9pPr>
          </a:lstStyle>
          <a:p>
            <a:pPr lvl="0"/>
            <a:r>
              <a:rPr lang="es-ES" smtClean="0"/>
              <a:t>Haga clic para modificar el estilo de texto del patrón</a:t>
            </a:r>
          </a:p>
        </p:txBody>
      </p:sp>
      <p:sp>
        <p:nvSpPr>
          <p:cNvPr id="5" name="Rectangle 3"/>
          <p:cNvSpPr>
            <a:spLocks noGrp="1" noChangeArrowheads="1"/>
          </p:cNvSpPr>
          <p:nvPr>
            <p:ph type="dt" idx="10"/>
          </p:nvPr>
        </p:nvSpPr>
        <p:spPr>
          <a:ln/>
        </p:spPr>
        <p:txBody>
          <a:bodyPr/>
          <a:lstStyle>
            <a:lvl1pPr>
              <a:defRPr/>
            </a:lvl1pPr>
          </a:lstStyle>
          <a:p>
            <a:pPr>
              <a:defRPr/>
            </a:pPr>
            <a:endParaRPr lang="es-CL"/>
          </a:p>
        </p:txBody>
      </p:sp>
      <p:sp>
        <p:nvSpPr>
          <p:cNvPr id="6" name="Rectangle 4"/>
          <p:cNvSpPr>
            <a:spLocks noGrp="1" noChangeArrowheads="1"/>
          </p:cNvSpPr>
          <p:nvPr>
            <p:ph type="ftr" idx="11"/>
          </p:nvPr>
        </p:nvSpPr>
        <p:spPr>
          <a:ln/>
        </p:spPr>
        <p:txBody>
          <a:bodyPr/>
          <a:lstStyle>
            <a:lvl1pPr>
              <a:defRPr/>
            </a:lvl1pPr>
          </a:lstStyle>
          <a:p>
            <a:pPr>
              <a:defRPr/>
            </a:pPr>
            <a:endParaRPr lang="es-CL"/>
          </a:p>
        </p:txBody>
      </p:sp>
      <p:sp>
        <p:nvSpPr>
          <p:cNvPr id="7" name="Rectangle 5"/>
          <p:cNvSpPr>
            <a:spLocks noGrp="1" noChangeArrowheads="1"/>
          </p:cNvSpPr>
          <p:nvPr>
            <p:ph type="sldNum" idx="12"/>
          </p:nvPr>
        </p:nvSpPr>
        <p:spPr>
          <a:ln/>
        </p:spPr>
        <p:txBody>
          <a:bodyPr/>
          <a:lstStyle>
            <a:lvl1pPr>
              <a:defRPr/>
            </a:lvl1pPr>
          </a:lstStyle>
          <a:p>
            <a:pPr>
              <a:defRPr/>
            </a:pPr>
            <a:fld id="{0C9A7C43-6341-49B3-B819-F7D0648EDB09}" type="slidenum">
              <a:rPr lang="es-CL"/>
              <a:pPr>
                <a:defRPr/>
              </a:pPr>
              <a:t>‹Nº›</a:t>
            </a:fld>
            <a:endParaRPr lang="es-CL"/>
          </a:p>
        </p:txBody>
      </p:sp>
    </p:spTree>
    <p:extLst>
      <p:ext uri="{BB962C8B-B14F-4D97-AF65-F5344CB8AC3E}">
        <p14:creationId xmlns:p14="http://schemas.microsoft.com/office/powerpoint/2010/main" val="2678085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3238" y="301625"/>
            <a:ext cx="9066212"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lvl="0"/>
            <a:r>
              <a:rPr lang="en-GB" altLang="es-CL" smtClean="0"/>
              <a:t>Pulse para editar el formato del texto de título</a:t>
            </a:r>
          </a:p>
        </p:txBody>
      </p:sp>
      <p:sp>
        <p:nvSpPr>
          <p:cNvPr id="1027" name="Rectangle 2"/>
          <p:cNvSpPr>
            <a:spLocks noGrp="1" noChangeArrowheads="1"/>
          </p:cNvSpPr>
          <p:nvPr>
            <p:ph type="body" idx="1"/>
          </p:nvPr>
        </p:nvSpPr>
        <p:spPr bwMode="auto">
          <a:xfrm>
            <a:off x="503238" y="1768475"/>
            <a:ext cx="9066212"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28077" rIns="0" bIns="0" numCol="1" anchor="t" anchorCtr="0" compatLnSpc="1">
            <a:prstTxWarp prst="textNoShape">
              <a:avLst/>
            </a:prstTxWarp>
          </a:bodyPr>
          <a:lstStyle/>
          <a:p>
            <a:pPr lvl="0"/>
            <a:r>
              <a:rPr lang="en-GB" altLang="es-CL" smtClean="0"/>
              <a:t>Pulse para editar los formatos del texto del esquema</a:t>
            </a:r>
          </a:p>
          <a:p>
            <a:pPr lvl="1"/>
            <a:r>
              <a:rPr lang="en-GB" altLang="es-CL" smtClean="0"/>
              <a:t>Segundo nivel del esquema</a:t>
            </a:r>
          </a:p>
          <a:p>
            <a:pPr lvl="2"/>
            <a:r>
              <a:rPr lang="en-GB" altLang="es-CL" smtClean="0"/>
              <a:t>Tercer nivel del esquema</a:t>
            </a:r>
          </a:p>
          <a:p>
            <a:pPr lvl="3"/>
            <a:r>
              <a:rPr lang="en-GB" altLang="es-CL" smtClean="0"/>
              <a:t>Cuarto nivel del esquema</a:t>
            </a:r>
          </a:p>
          <a:p>
            <a:pPr lvl="4"/>
            <a:r>
              <a:rPr lang="en-GB" altLang="es-CL" smtClean="0"/>
              <a:t>Quinto nivel del esquema</a:t>
            </a:r>
          </a:p>
          <a:p>
            <a:pPr lvl="4"/>
            <a:r>
              <a:rPr lang="en-GB" altLang="es-CL" smtClean="0"/>
              <a:t>Sexto nivel del esquema</a:t>
            </a:r>
          </a:p>
          <a:p>
            <a:pPr lvl="4"/>
            <a:r>
              <a:rPr lang="en-GB" altLang="es-CL" smtClean="0"/>
              <a:t>Séptimo nivel del esquema</a:t>
            </a:r>
          </a:p>
          <a:p>
            <a:pPr lvl="4"/>
            <a:r>
              <a:rPr lang="en-GB" altLang="es-CL" smtClean="0"/>
              <a:t>Octavo nivel del esquema</a:t>
            </a:r>
          </a:p>
          <a:p>
            <a:pPr lvl="4"/>
            <a:r>
              <a:rPr lang="en-GB" altLang="es-CL" smtClean="0"/>
              <a:t>Noveno nivel del esquema</a:t>
            </a:r>
          </a:p>
        </p:txBody>
      </p:sp>
      <p:sp>
        <p:nvSpPr>
          <p:cNvPr id="2" name="Rectangle 3"/>
          <p:cNvSpPr>
            <a:spLocks noGrp="1" noChangeArrowheads="1"/>
          </p:cNvSpPr>
          <p:nvPr>
            <p:ph type="dt"/>
          </p:nvPr>
        </p:nvSpPr>
        <p:spPr bwMode="auto">
          <a:xfrm>
            <a:off x="503238" y="6886575"/>
            <a:ext cx="2343150" cy="5159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defTabSz="449216">
              <a:buFont typeface="Times New Roman" pitchFamily="16" charset="0"/>
              <a:buNone/>
              <a:tabLst>
                <a:tab pos="0" algn="l"/>
                <a:tab pos="447629" algn="l"/>
                <a:tab pos="896845" algn="l"/>
                <a:tab pos="1346060" algn="l"/>
                <a:tab pos="1795276" algn="l"/>
                <a:tab pos="2244492" algn="l"/>
                <a:tab pos="2693709" algn="l"/>
                <a:tab pos="3142924" algn="l"/>
                <a:tab pos="3592141" algn="l"/>
                <a:tab pos="4041356" algn="l"/>
                <a:tab pos="4490573" algn="l"/>
                <a:tab pos="4939788" algn="l"/>
                <a:tab pos="5389005" algn="l"/>
                <a:tab pos="5838220" algn="l"/>
                <a:tab pos="6287437" algn="l"/>
                <a:tab pos="6736651" algn="l"/>
                <a:tab pos="7185868" algn="l"/>
                <a:tab pos="7635083" algn="l"/>
                <a:tab pos="8084300" algn="l"/>
                <a:tab pos="8533515" algn="l"/>
                <a:tab pos="8982732" algn="l"/>
              </a:tabLst>
              <a:defRPr sz="1400">
                <a:solidFill>
                  <a:srgbClr val="000000"/>
                </a:solidFill>
                <a:latin typeface="Times New Roman" pitchFamily="16" charset="0"/>
                <a:ea typeface="MS Gothic" charset="-128"/>
                <a:cs typeface="Arial Unicode MS" charset="0"/>
              </a:defRPr>
            </a:lvl1pPr>
          </a:lstStyle>
          <a:p>
            <a:pPr>
              <a:defRPr/>
            </a:pPr>
            <a:endParaRPr lang="es-CL"/>
          </a:p>
        </p:txBody>
      </p:sp>
      <p:sp>
        <p:nvSpPr>
          <p:cNvPr id="1028" name="Rectangle 4"/>
          <p:cNvSpPr>
            <a:spLocks noGrp="1" noChangeArrowheads="1"/>
          </p:cNvSpPr>
          <p:nvPr>
            <p:ph type="ftr"/>
          </p:nvPr>
        </p:nvSpPr>
        <p:spPr bwMode="auto">
          <a:xfrm>
            <a:off x="3448050" y="6886575"/>
            <a:ext cx="3190875" cy="5159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defTabSz="449216">
              <a:buFont typeface="Times New Roman" pitchFamily="16" charset="0"/>
              <a:buNone/>
              <a:tabLst>
                <a:tab pos="0" algn="l"/>
                <a:tab pos="447629" algn="l"/>
                <a:tab pos="896845" algn="l"/>
                <a:tab pos="1346060" algn="l"/>
                <a:tab pos="1795276" algn="l"/>
                <a:tab pos="2244492" algn="l"/>
                <a:tab pos="2693709" algn="l"/>
                <a:tab pos="3142924" algn="l"/>
                <a:tab pos="3592141" algn="l"/>
                <a:tab pos="4041356" algn="l"/>
                <a:tab pos="4490573" algn="l"/>
                <a:tab pos="4939788" algn="l"/>
                <a:tab pos="5389005" algn="l"/>
                <a:tab pos="5838220" algn="l"/>
                <a:tab pos="6287437" algn="l"/>
                <a:tab pos="6736651" algn="l"/>
                <a:tab pos="7185868" algn="l"/>
                <a:tab pos="7635083" algn="l"/>
                <a:tab pos="8084300" algn="l"/>
                <a:tab pos="8533515" algn="l"/>
                <a:tab pos="8982732" algn="l"/>
              </a:tabLst>
              <a:defRPr sz="1400">
                <a:solidFill>
                  <a:srgbClr val="000000"/>
                </a:solidFill>
                <a:latin typeface="Times New Roman" pitchFamily="16" charset="0"/>
                <a:ea typeface="MS Gothic" charset="-128"/>
                <a:cs typeface="Arial Unicode MS" charset="0"/>
              </a:defRPr>
            </a:lvl1pPr>
          </a:lstStyle>
          <a:p>
            <a:pPr>
              <a:defRPr/>
            </a:pPr>
            <a:endParaRPr lang="es-CL"/>
          </a:p>
        </p:txBody>
      </p:sp>
      <p:sp>
        <p:nvSpPr>
          <p:cNvPr id="1029" name="Rectangle 5"/>
          <p:cNvSpPr>
            <a:spLocks noGrp="1" noChangeArrowheads="1"/>
          </p:cNvSpPr>
          <p:nvPr>
            <p:ph type="sldNum"/>
          </p:nvPr>
        </p:nvSpPr>
        <p:spPr bwMode="auto">
          <a:xfrm>
            <a:off x="7227888" y="6886575"/>
            <a:ext cx="2343150" cy="5159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49216">
              <a:buFont typeface="Times New Roman" charset="0"/>
              <a:buNone/>
              <a:defRPr sz="1400">
                <a:solidFill>
                  <a:srgbClr val="000000"/>
                </a:solidFill>
                <a:latin typeface="Times New Roman" charset="0"/>
                <a:cs typeface="Arial Unicode MS" charset="0"/>
              </a:defRPr>
            </a:lvl1pPr>
          </a:lstStyle>
          <a:p>
            <a:pPr>
              <a:defRPr/>
            </a:pPr>
            <a:fld id="{0EA6A2B5-72D5-4D4D-8E39-B29E8CE9F505}" type="slidenum">
              <a:rPr lang="es-CL"/>
              <a:pPr>
                <a:defRPr/>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S Gothic" pitchFamily="49" charset="-128"/>
        </a:defRPr>
      </a:lvl1pPr>
      <a:lvl2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S Gothic" charset="-128"/>
          <a:cs typeface="MS Gothic" pitchFamily="49" charset="-128"/>
        </a:defRPr>
      </a:lvl2pPr>
      <a:lvl3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S Gothic" charset="-128"/>
          <a:cs typeface="MS Gothic" pitchFamily="49" charset="-128"/>
        </a:defRPr>
      </a:lvl3pPr>
      <a:lvl4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S Gothic" charset="-128"/>
          <a:cs typeface="MS Gothic" pitchFamily="49" charset="-128"/>
        </a:defRPr>
      </a:lvl4pPr>
      <a:lvl5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MS Gothic" charset="-128"/>
          <a:cs typeface="MS Gothic" pitchFamily="49" charset="-128"/>
        </a:defRPr>
      </a:lvl5pPr>
      <a:lvl6pPr marL="2514340" indent="-228576" algn="ctr" defTabSz="449216"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128"/>
        </a:defRPr>
      </a:lvl6pPr>
      <a:lvl7pPr marL="2971492" indent="-228576" algn="ctr" defTabSz="449216"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128"/>
        </a:defRPr>
      </a:lvl7pPr>
      <a:lvl8pPr marL="3428645" indent="-228576" algn="ctr" defTabSz="449216"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128"/>
        </a:defRPr>
      </a:lvl8pPr>
      <a:lvl9pPr marL="3885797" indent="-228576" algn="ctr" defTabSz="449216"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ea typeface="MS Gothic" charset="-128"/>
        </a:defRPr>
      </a:lvl9pPr>
    </p:titleStyle>
    <p:bodyStyle>
      <a:lvl1pPr marL="341313" indent="-341313" algn="l" defTabSz="447675" rtl="0" eaLnBrk="0" fontAlgn="base" hangingPunct="0">
        <a:lnSpc>
          <a:spcPct val="93000"/>
        </a:lnSpc>
        <a:spcBef>
          <a:spcPct val="0"/>
        </a:spcBef>
        <a:spcAft>
          <a:spcPts val="1425"/>
        </a:spcAft>
        <a:buClr>
          <a:srgbClr val="000000"/>
        </a:buClr>
        <a:buSzPct val="100000"/>
        <a:buFont typeface="Times New Roman" pitchFamily="18" charset="0"/>
        <a:defRPr sz="3200">
          <a:solidFill>
            <a:srgbClr val="000000"/>
          </a:solidFill>
          <a:latin typeface="+mn-lt"/>
          <a:ea typeface="+mn-ea"/>
          <a:cs typeface="MS Gothic" pitchFamily="49" charset="-128"/>
        </a:defRPr>
      </a:lvl1pPr>
      <a:lvl2pPr marL="741363" indent="-284163" algn="l" defTabSz="447675" rtl="0" eaLnBrk="0" fontAlgn="base" hangingPunct="0">
        <a:lnSpc>
          <a:spcPct val="93000"/>
        </a:lnSpc>
        <a:spcBef>
          <a:spcPct val="0"/>
        </a:spcBef>
        <a:spcAft>
          <a:spcPts val="1138"/>
        </a:spcAft>
        <a:buClr>
          <a:srgbClr val="000000"/>
        </a:buClr>
        <a:buSzPct val="100000"/>
        <a:buFont typeface="Times New Roman" pitchFamily="18" charset="0"/>
        <a:defRPr sz="2800">
          <a:solidFill>
            <a:srgbClr val="000000"/>
          </a:solidFill>
          <a:latin typeface="+mn-lt"/>
          <a:ea typeface="+mn-ea"/>
          <a:cs typeface="MS Gothic" pitchFamily="49" charset="-128"/>
        </a:defRPr>
      </a:lvl2pPr>
      <a:lvl3pPr marL="1141413" indent="-227013" algn="l" defTabSz="447675" rtl="0" eaLnBrk="0" fontAlgn="base" hangingPunct="0">
        <a:lnSpc>
          <a:spcPct val="93000"/>
        </a:lnSpc>
        <a:spcBef>
          <a:spcPct val="0"/>
        </a:spcBef>
        <a:spcAft>
          <a:spcPts val="850"/>
        </a:spcAft>
        <a:buClr>
          <a:srgbClr val="000000"/>
        </a:buClr>
        <a:buSzPct val="100000"/>
        <a:buFont typeface="Times New Roman" pitchFamily="18" charset="0"/>
        <a:defRPr sz="2400">
          <a:solidFill>
            <a:srgbClr val="000000"/>
          </a:solidFill>
          <a:latin typeface="+mn-lt"/>
          <a:ea typeface="+mn-ea"/>
          <a:cs typeface="MS Gothic" pitchFamily="49" charset="-128"/>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mn-ea"/>
          <a:cs typeface="MS Gothic" pitchFamily="49" charset="-128"/>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mn-ea"/>
          <a:cs typeface="MS Gothic" pitchFamily="49" charset="-128"/>
        </a:defRPr>
      </a:lvl5pPr>
      <a:lvl6pPr marL="2514340" indent="-228576" algn="l" defTabSz="449216"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6pPr>
      <a:lvl7pPr marL="2971492" indent="-228576" algn="l" defTabSz="449216"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7pPr>
      <a:lvl8pPr marL="3428645" indent="-228576" algn="l" defTabSz="449216"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8pPr>
      <a:lvl9pPr marL="3885797" indent="-228576" algn="l" defTabSz="449216"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ea typeface="+mn-ea"/>
        </a:defRPr>
      </a:lvl9pPr>
    </p:bodyStyle>
    <p:otherStyle>
      <a:defPPr>
        <a:defRPr lang="es-CL"/>
      </a:defPPr>
      <a:lvl1pPr marL="0" algn="l" defTabSz="914305" rtl="0" eaLnBrk="1" latinLnBrk="0" hangingPunct="1">
        <a:defRPr sz="1800" kern="1200">
          <a:solidFill>
            <a:schemeClr val="tx1"/>
          </a:solidFill>
          <a:latin typeface="+mn-lt"/>
          <a:ea typeface="+mn-ea"/>
          <a:cs typeface="+mn-cs"/>
        </a:defRPr>
      </a:lvl1pPr>
      <a:lvl2pPr marL="457152"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7"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6"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1" algn="l" defTabSz="91430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chart" Target="../charts/chart7.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chart" Target="../charts/chart8.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chart" Target="../charts/chart9.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chart" Target="../charts/chart10.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chart" Target="../charts/chart1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chart" Target="../charts/char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chart" Target="../charts/char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chart" Target="../charts/chart14.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chart" Target="../charts/chart15.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chart" Target="../charts/chart16.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chart" Target="../charts/chart18.xml"/><Relationship Id="rId4" Type="http://schemas.openxmlformats.org/officeDocument/2006/relationships/chart" Target="../charts/chart17.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4.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package" Target="../embeddings/Microsoft_Word_Document1.docx"/><Relationship Id="rId5" Type="http://schemas.openxmlformats.org/officeDocument/2006/relationships/oleObject" Target="../embeddings/oleObject1.bin"/><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chart" Target="../charts/chart19.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chart" Target="../charts/chart20.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chart" Target="../charts/chart22.xml"/><Relationship Id="rId4" Type="http://schemas.openxmlformats.org/officeDocument/2006/relationships/chart" Target="../charts/chart21.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chart" Target="../charts/chart23.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chart" Target="../charts/chart24.xml"/></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chart" Target="../charts/chart2.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descr="Logo-vertical-small"/>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b="35860"/>
          <a:stretch>
            <a:fillRect/>
          </a:stretch>
        </p:blipFill>
        <p:spPr bwMode="auto">
          <a:xfrm>
            <a:off x="2955925" y="2084388"/>
            <a:ext cx="4387850" cy="466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5 Imagen" descr="http://1.bp.blogspot.com/-KJpcZlnSPHM/UDcMvyrNQdI/AAAAAAAAjyE/yQp_E9eRwto/s1600/INDH+Chil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1800" y="179389"/>
            <a:ext cx="3272556" cy="159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Rectángulo"/>
          <p:cNvSpPr>
            <a:spLocks noChangeArrowheads="1"/>
          </p:cNvSpPr>
          <p:nvPr/>
        </p:nvSpPr>
        <p:spPr bwMode="auto">
          <a:xfrm>
            <a:off x="669925" y="2339975"/>
            <a:ext cx="900112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defRPr/>
            </a:pPr>
            <a:r>
              <a:rPr lang="es-CL" altLang="es-CL" sz="3600" b="1" dirty="0" smtClean="0">
                <a:solidFill>
                  <a:schemeClr val="bg2">
                    <a:lumMod val="50000"/>
                  </a:schemeClr>
                </a:solidFill>
                <a:latin typeface="Calibri" panose="020F0502020204030204" pitchFamily="34" charset="0"/>
              </a:rPr>
              <a:t>III </a:t>
            </a:r>
            <a:r>
              <a:rPr lang="es-CL" altLang="es-CL" sz="3600" b="1" dirty="0">
                <a:solidFill>
                  <a:schemeClr val="bg2">
                    <a:lumMod val="50000"/>
                  </a:schemeClr>
                </a:solidFill>
                <a:latin typeface="Calibri" panose="020F0502020204030204" pitchFamily="34" charset="0"/>
              </a:rPr>
              <a:t>ENCUESTA NACIONAL </a:t>
            </a:r>
          </a:p>
          <a:p>
            <a:pPr algn="ctr">
              <a:lnSpc>
                <a:spcPct val="100000"/>
              </a:lnSpc>
              <a:defRPr/>
            </a:pPr>
            <a:r>
              <a:rPr lang="es-CL" altLang="es-CL" sz="3600" b="1" dirty="0" smtClean="0">
                <a:solidFill>
                  <a:schemeClr val="bg2">
                    <a:lumMod val="50000"/>
                  </a:schemeClr>
                </a:solidFill>
                <a:latin typeface="Calibri" panose="020F0502020204030204" pitchFamily="34" charset="0"/>
              </a:rPr>
              <a:t>DE </a:t>
            </a:r>
            <a:r>
              <a:rPr lang="es-CL" altLang="es-CL" sz="3600" b="1" dirty="0">
                <a:solidFill>
                  <a:schemeClr val="bg2">
                    <a:lumMod val="50000"/>
                  </a:schemeClr>
                </a:solidFill>
                <a:latin typeface="Calibri" panose="020F0502020204030204" pitchFamily="34" charset="0"/>
              </a:rPr>
              <a:t>DERECHOS </a:t>
            </a:r>
            <a:r>
              <a:rPr lang="es-CL" altLang="es-CL" sz="3600" b="1" dirty="0" smtClean="0">
                <a:solidFill>
                  <a:schemeClr val="bg2">
                    <a:lumMod val="50000"/>
                  </a:schemeClr>
                </a:solidFill>
                <a:latin typeface="Calibri" panose="020F0502020204030204" pitchFamily="34" charset="0"/>
              </a:rPr>
              <a:t>HUMANOS </a:t>
            </a:r>
          </a:p>
          <a:p>
            <a:pPr algn="ctr">
              <a:lnSpc>
                <a:spcPct val="100000"/>
              </a:lnSpc>
              <a:defRPr/>
            </a:pPr>
            <a:r>
              <a:rPr lang="es-CL" altLang="es-CL" sz="3600" b="1" dirty="0" smtClean="0">
                <a:solidFill>
                  <a:schemeClr val="bg2">
                    <a:lumMod val="50000"/>
                  </a:schemeClr>
                </a:solidFill>
                <a:latin typeface="Calibri" panose="020F0502020204030204" pitchFamily="34" charset="0"/>
              </a:rPr>
              <a:t>2015</a:t>
            </a:r>
            <a:endParaRPr lang="es-CL" altLang="es-CL" sz="3600" b="1" dirty="0">
              <a:solidFill>
                <a:schemeClr val="bg2">
                  <a:lumMod val="50000"/>
                </a:schemeClr>
              </a:solidFill>
              <a:latin typeface="Calibri" panose="020F0502020204030204" pitchFamily="34" charset="0"/>
            </a:endParaRPr>
          </a:p>
        </p:txBody>
      </p:sp>
      <p:sp>
        <p:nvSpPr>
          <p:cNvPr id="2053" name="Text Box 2"/>
          <p:cNvSpPr txBox="1">
            <a:spLocks noChangeArrowheads="1"/>
          </p:cNvSpPr>
          <p:nvPr/>
        </p:nvSpPr>
        <p:spPr bwMode="auto">
          <a:xfrm>
            <a:off x="1027113" y="6228109"/>
            <a:ext cx="8024812" cy="111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71633"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endParaRPr lang="es-CL" altLang="es-CL" sz="1600" b="1" dirty="0">
              <a:solidFill>
                <a:srgbClr val="C00000"/>
              </a:solidFill>
              <a:latin typeface="Arial-BoldMT" charset="0"/>
            </a:endParaRPr>
          </a:p>
          <a:p>
            <a:pPr algn="ctr" eaLnBrk="1"/>
            <a:r>
              <a:rPr lang="es-CL" altLang="es-CL" sz="2000" b="1" dirty="0" smtClean="0">
                <a:solidFill>
                  <a:srgbClr val="C00000"/>
                </a:solidFill>
                <a:latin typeface="Arial-BoldMT" charset="0"/>
              </a:rPr>
              <a:t>Septiembre de 2015</a:t>
            </a:r>
            <a:endParaRPr lang="es-CL" altLang="es-CL" sz="2000" b="1" dirty="0">
              <a:solidFill>
                <a:srgbClr val="C00000"/>
              </a:solidFill>
              <a:latin typeface="Arial-BoldMT"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7411" name="Text Box 2"/>
          <p:cNvSpPr txBox="1">
            <a:spLocks noChangeArrowheads="1"/>
          </p:cNvSpPr>
          <p:nvPr/>
        </p:nvSpPr>
        <p:spPr bwMode="auto">
          <a:xfrm>
            <a:off x="503808" y="3275781"/>
            <a:ext cx="86248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lvl="0" algn="ctr"/>
            <a:r>
              <a:rPr lang="es-ES" sz="3600" b="1" dirty="0">
                <a:solidFill>
                  <a:srgbClr val="C00000"/>
                </a:solidFill>
              </a:rPr>
              <a:t>Percepción de protección y garantía </a:t>
            </a:r>
          </a:p>
          <a:p>
            <a:pPr lvl="0" algn="ctr"/>
            <a:r>
              <a:rPr lang="es-ES" sz="3600" b="1" dirty="0">
                <a:solidFill>
                  <a:srgbClr val="C00000"/>
                </a:solidFill>
              </a:rPr>
              <a:t>de derechos humanos</a:t>
            </a:r>
            <a:endParaRPr lang="es-CL" sz="3600" dirty="0">
              <a:solidFill>
                <a:srgbClr val="C00000"/>
              </a:solidFill>
            </a:endParaRPr>
          </a:p>
        </p:txBody>
      </p:sp>
    </p:spTree>
    <p:extLst>
      <p:ext uri="{BB962C8B-B14F-4D97-AF65-F5344CB8AC3E}">
        <p14:creationId xmlns:p14="http://schemas.microsoft.com/office/powerpoint/2010/main" val="193404867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150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1238"/>
            <a:ext cx="10080625" cy="761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6" name="5 Gráfico"/>
          <p:cNvGraphicFramePr/>
          <p:nvPr>
            <p:extLst>
              <p:ext uri="{D42A27DB-BD31-4B8C-83A1-F6EECF244321}">
                <p14:modId xmlns:p14="http://schemas.microsoft.com/office/powerpoint/2010/main" val="2463482095"/>
              </p:ext>
            </p:extLst>
          </p:nvPr>
        </p:nvGraphicFramePr>
        <p:xfrm>
          <a:off x="-2" y="1187549"/>
          <a:ext cx="8548304" cy="6112476"/>
        </p:xfrm>
        <a:graphic>
          <a:graphicData uri="http://schemas.openxmlformats.org/drawingml/2006/chart">
            <c:chart xmlns:c="http://schemas.openxmlformats.org/drawingml/2006/chart" xmlns:r="http://schemas.openxmlformats.org/officeDocument/2006/relationships" r:id="rId4"/>
          </a:graphicData>
        </a:graphic>
      </p:graphicFrame>
      <p:sp>
        <p:nvSpPr>
          <p:cNvPr id="2" name="1 Rectángulo"/>
          <p:cNvSpPr/>
          <p:nvPr/>
        </p:nvSpPr>
        <p:spPr>
          <a:xfrm>
            <a:off x="7200552" y="877166"/>
            <a:ext cx="2695500" cy="893834"/>
          </a:xfrm>
          <a:prstGeom prst="rect">
            <a:avLst/>
          </a:prstGeom>
          <a:solidFill>
            <a:schemeClr val="accent3">
              <a:lumMod val="95000"/>
            </a:schemeClr>
          </a:solidFill>
        </p:spPr>
        <p:txBody>
          <a:bodyPr wrap="square">
            <a:spAutoFit/>
          </a:bodyPr>
          <a:lstStyle/>
          <a:p>
            <a:pPr algn="just"/>
            <a:r>
              <a:rPr lang="es-ES" sz="1400" dirty="0" smtClean="0">
                <a:solidFill>
                  <a:schemeClr val="tx1"/>
                </a:solidFill>
                <a:latin typeface="Calibri" panose="020F0502020204030204" pitchFamily="34" charset="0"/>
              </a:rPr>
              <a:t>Los </a:t>
            </a:r>
            <a:r>
              <a:rPr lang="es-ES" sz="1400" dirty="0">
                <a:solidFill>
                  <a:schemeClr val="tx1"/>
                </a:solidFill>
                <a:latin typeface="Calibri" panose="020F0502020204030204" pitchFamily="34" charset="0"/>
              </a:rPr>
              <a:t>derechos percibidos como más protegidos y menos protegidos son los </a:t>
            </a:r>
            <a:r>
              <a:rPr lang="es-ES" sz="1400" dirty="0" smtClean="0">
                <a:solidFill>
                  <a:schemeClr val="tx1"/>
                </a:solidFill>
                <a:latin typeface="Calibri" panose="020F0502020204030204" pitchFamily="34" charset="0"/>
              </a:rPr>
              <a:t>mismos </a:t>
            </a:r>
            <a:r>
              <a:rPr lang="es-ES" sz="1400" dirty="0">
                <a:solidFill>
                  <a:schemeClr val="tx1"/>
                </a:solidFill>
                <a:latin typeface="Calibri" panose="020F0502020204030204" pitchFamily="34" charset="0"/>
              </a:rPr>
              <a:t>que en la medición de </a:t>
            </a:r>
            <a:r>
              <a:rPr lang="es-ES" sz="1400" dirty="0" smtClean="0">
                <a:solidFill>
                  <a:schemeClr val="tx1"/>
                </a:solidFill>
                <a:latin typeface="Calibri" panose="020F0502020204030204" pitchFamily="34" charset="0"/>
              </a:rPr>
              <a:t>2013. </a:t>
            </a:r>
            <a:endParaRPr lang="es-CL" sz="1400" dirty="0">
              <a:solidFill>
                <a:schemeClr val="tx1"/>
              </a:solidFill>
              <a:latin typeface="Calibri" panose="020F0502020204030204" pitchFamily="34" charset="0"/>
            </a:endParaRPr>
          </a:p>
        </p:txBody>
      </p:sp>
      <p:sp>
        <p:nvSpPr>
          <p:cNvPr id="8" name="Text Box 2"/>
          <p:cNvSpPr txBox="1">
            <a:spLocks noChangeArrowheads="1"/>
          </p:cNvSpPr>
          <p:nvPr/>
        </p:nvSpPr>
        <p:spPr bwMode="auto">
          <a:xfrm>
            <a:off x="503808" y="80903"/>
            <a:ext cx="86248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lvl="0" algn="ctr"/>
            <a:r>
              <a:rPr lang="es-ES" sz="2400" b="1" dirty="0" smtClean="0">
                <a:solidFill>
                  <a:srgbClr val="C00000"/>
                </a:solidFill>
              </a:rPr>
              <a:t>Percepción </a:t>
            </a:r>
            <a:r>
              <a:rPr lang="es-ES" sz="2400" b="1" dirty="0">
                <a:solidFill>
                  <a:srgbClr val="C00000"/>
                </a:solidFill>
              </a:rPr>
              <a:t>de </a:t>
            </a:r>
            <a:r>
              <a:rPr lang="es-ES" sz="2400" b="1" dirty="0" smtClean="0">
                <a:solidFill>
                  <a:srgbClr val="C00000"/>
                </a:solidFill>
              </a:rPr>
              <a:t>protección </a:t>
            </a:r>
            <a:r>
              <a:rPr lang="es-ES" sz="2400" b="1" dirty="0">
                <a:solidFill>
                  <a:srgbClr val="C00000"/>
                </a:solidFill>
              </a:rPr>
              <a:t>y </a:t>
            </a:r>
            <a:r>
              <a:rPr lang="es-ES" sz="2400" b="1" dirty="0" smtClean="0">
                <a:solidFill>
                  <a:srgbClr val="C00000"/>
                </a:solidFill>
              </a:rPr>
              <a:t>garantía </a:t>
            </a:r>
          </a:p>
          <a:p>
            <a:pPr lvl="0" algn="ctr"/>
            <a:r>
              <a:rPr lang="es-ES" sz="2400" b="1" dirty="0" smtClean="0">
                <a:solidFill>
                  <a:srgbClr val="C00000"/>
                </a:solidFill>
              </a:rPr>
              <a:t>de derechos humanos</a:t>
            </a:r>
            <a:endParaRPr lang="es-CL" sz="2400" dirty="0">
              <a:solidFill>
                <a:srgbClr val="C00000"/>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15" y="7185"/>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 name="1 Rectángulo"/>
          <p:cNvSpPr/>
          <p:nvPr/>
        </p:nvSpPr>
        <p:spPr>
          <a:xfrm>
            <a:off x="431800" y="911472"/>
            <a:ext cx="2923306" cy="4213846"/>
          </a:xfrm>
          <a:prstGeom prst="rect">
            <a:avLst/>
          </a:prstGeom>
          <a:solidFill>
            <a:schemeClr val="accent3">
              <a:lumMod val="85000"/>
              <a:alpha val="20000"/>
            </a:schemeClr>
          </a:solidFill>
        </p:spPr>
        <p:txBody>
          <a:bodyPr wrap="square">
            <a:spAutoFit/>
          </a:bodyPr>
          <a:lstStyle/>
          <a:p>
            <a:pPr algn="just">
              <a:defRPr/>
            </a:pPr>
            <a:r>
              <a:rPr lang="es-CL" sz="1600" dirty="0">
                <a:solidFill>
                  <a:schemeClr val="tx1">
                    <a:lumMod val="95000"/>
                    <a:lumOff val="5000"/>
                  </a:schemeClr>
                </a:solidFill>
                <a:latin typeface="Calibri" panose="020F0502020204030204" pitchFamily="34" charset="0"/>
              </a:rPr>
              <a:t>Con la batería de evaluaciones, se construyó el “Índice de  Protección de los Derechos Humanos”. </a:t>
            </a:r>
          </a:p>
          <a:p>
            <a:pPr algn="just">
              <a:defRPr/>
            </a:pPr>
            <a:endParaRPr lang="es-CL" sz="1600" dirty="0">
              <a:solidFill>
                <a:schemeClr val="tx1">
                  <a:lumMod val="95000"/>
                  <a:lumOff val="5000"/>
                </a:schemeClr>
              </a:solidFill>
              <a:latin typeface="Calibri" panose="020F0502020204030204" pitchFamily="34" charset="0"/>
            </a:endParaRPr>
          </a:p>
          <a:p>
            <a:pPr algn="just">
              <a:defRPr/>
            </a:pPr>
            <a:r>
              <a:rPr lang="es-CL" sz="1600" dirty="0">
                <a:solidFill>
                  <a:schemeClr val="tx1">
                    <a:lumMod val="95000"/>
                    <a:lumOff val="5000"/>
                  </a:schemeClr>
                </a:solidFill>
                <a:latin typeface="Calibri" panose="020F0502020204030204" pitchFamily="34" charset="0"/>
              </a:rPr>
              <a:t>Un </a:t>
            </a:r>
            <a:r>
              <a:rPr lang="es-CL" sz="1600" dirty="0" smtClean="0">
                <a:solidFill>
                  <a:schemeClr val="tx1">
                    <a:lumMod val="95000"/>
                    <a:lumOff val="5000"/>
                  </a:schemeClr>
                </a:solidFill>
                <a:latin typeface="Calibri" panose="020F0502020204030204" pitchFamily="34" charset="0"/>
              </a:rPr>
              <a:t>20,0% </a:t>
            </a:r>
            <a:r>
              <a:rPr lang="es-CL" sz="1600" dirty="0">
                <a:solidFill>
                  <a:schemeClr val="tx1">
                    <a:lumMod val="95000"/>
                    <a:lumOff val="5000"/>
                  </a:schemeClr>
                </a:solidFill>
                <a:latin typeface="Calibri" panose="020F0502020204030204" pitchFamily="34" charset="0"/>
              </a:rPr>
              <a:t>percibe una protección medio alta y </a:t>
            </a:r>
            <a:r>
              <a:rPr lang="es-CL" sz="1600" dirty="0" smtClean="0">
                <a:solidFill>
                  <a:schemeClr val="tx1">
                    <a:lumMod val="95000"/>
                    <a:lumOff val="5000"/>
                  </a:schemeClr>
                </a:solidFill>
                <a:latin typeface="Calibri" panose="020F0502020204030204" pitchFamily="34" charset="0"/>
              </a:rPr>
              <a:t>alta, </a:t>
            </a:r>
            <a:r>
              <a:rPr lang="es-ES" sz="1600" dirty="0" smtClean="0">
                <a:solidFill>
                  <a:schemeClr val="tx1"/>
                </a:solidFill>
                <a:latin typeface="Calibri" panose="020F0502020204030204" pitchFamily="34" charset="0"/>
              </a:rPr>
              <a:t>en </a:t>
            </a:r>
            <a:r>
              <a:rPr lang="es-ES" sz="1600" dirty="0">
                <a:solidFill>
                  <a:schemeClr val="tx1"/>
                </a:solidFill>
                <a:latin typeface="Calibri" panose="020F0502020204030204" pitchFamily="34" charset="0"/>
              </a:rPr>
              <a:t>tanto que un 28,9% considera que es bajo. Poco más de la mitad </a:t>
            </a:r>
            <a:r>
              <a:rPr lang="es-ES" sz="1600" dirty="0" smtClean="0">
                <a:solidFill>
                  <a:schemeClr val="tx1"/>
                </a:solidFill>
                <a:latin typeface="Calibri" panose="020F0502020204030204" pitchFamily="34" charset="0"/>
              </a:rPr>
              <a:t>(51,1%), </a:t>
            </a:r>
            <a:r>
              <a:rPr lang="es-ES" sz="1600" dirty="0">
                <a:solidFill>
                  <a:schemeClr val="tx1"/>
                </a:solidFill>
                <a:latin typeface="Calibri" panose="020F0502020204030204" pitchFamily="34" charset="0"/>
              </a:rPr>
              <a:t>percibe un nivel de protección medio.  </a:t>
            </a:r>
            <a:endParaRPr lang="es-CL" sz="1600" dirty="0">
              <a:solidFill>
                <a:schemeClr val="tx1"/>
              </a:solidFill>
              <a:latin typeface="Calibri" panose="020F0502020204030204" pitchFamily="34" charset="0"/>
            </a:endParaRPr>
          </a:p>
          <a:p>
            <a:pPr algn="just">
              <a:defRPr/>
            </a:pPr>
            <a:endParaRPr lang="es-CL" sz="1600" dirty="0">
              <a:solidFill>
                <a:schemeClr val="tx1">
                  <a:lumMod val="95000"/>
                  <a:lumOff val="5000"/>
                </a:schemeClr>
              </a:solidFill>
              <a:latin typeface="Calibri" panose="020F0502020204030204" pitchFamily="34" charset="0"/>
            </a:endParaRPr>
          </a:p>
          <a:p>
            <a:pPr algn="just">
              <a:defRPr/>
            </a:pPr>
            <a:r>
              <a:rPr lang="es-ES" sz="1600" dirty="0" smtClean="0">
                <a:solidFill>
                  <a:schemeClr val="tx1"/>
                </a:solidFill>
                <a:latin typeface="Calibri" panose="020F0502020204030204" pitchFamily="34" charset="0"/>
              </a:rPr>
              <a:t>Entre </a:t>
            </a:r>
            <a:r>
              <a:rPr lang="es-ES" sz="1600" dirty="0">
                <a:solidFill>
                  <a:schemeClr val="tx1"/>
                </a:solidFill>
                <a:latin typeface="Calibri" panose="020F0502020204030204" pitchFamily="34" charset="0"/>
              </a:rPr>
              <a:t>quienes perciben un nivel de protección bajo se destacan </a:t>
            </a:r>
            <a:r>
              <a:rPr lang="es-ES" sz="1600" dirty="0" smtClean="0">
                <a:solidFill>
                  <a:schemeClr val="tx1"/>
                </a:solidFill>
                <a:latin typeface="Calibri" panose="020F0502020204030204" pitchFamily="34" charset="0"/>
              </a:rPr>
              <a:t>las personas mayores </a:t>
            </a:r>
            <a:r>
              <a:rPr lang="es-ES" sz="1600" dirty="0">
                <a:solidFill>
                  <a:schemeClr val="tx1"/>
                </a:solidFill>
                <a:latin typeface="Calibri" panose="020F0502020204030204" pitchFamily="34" charset="0"/>
              </a:rPr>
              <a:t>de 61 </a:t>
            </a:r>
            <a:r>
              <a:rPr lang="es-ES" sz="1600" dirty="0" smtClean="0">
                <a:solidFill>
                  <a:schemeClr val="tx1"/>
                </a:solidFill>
                <a:latin typeface="Calibri" panose="020F0502020204030204" pitchFamily="34" charset="0"/>
              </a:rPr>
              <a:t>años, </a:t>
            </a:r>
            <a:r>
              <a:rPr lang="es-ES" sz="1600" dirty="0">
                <a:solidFill>
                  <a:schemeClr val="tx1"/>
                </a:solidFill>
                <a:latin typeface="Calibri" panose="020F0502020204030204" pitchFamily="34" charset="0"/>
              </a:rPr>
              <a:t>con educación </a:t>
            </a:r>
            <a:r>
              <a:rPr lang="es-ES" sz="1600" dirty="0" smtClean="0">
                <a:solidFill>
                  <a:schemeClr val="tx1"/>
                </a:solidFill>
                <a:latin typeface="Calibri" panose="020F0502020204030204" pitchFamily="34" charset="0"/>
              </a:rPr>
              <a:t>básica, extranjeros, </a:t>
            </a:r>
            <a:r>
              <a:rPr lang="es-ES" sz="1600" dirty="0">
                <a:solidFill>
                  <a:schemeClr val="tx1"/>
                </a:solidFill>
                <a:latin typeface="Calibri" panose="020F0502020204030204" pitchFamily="34" charset="0"/>
              </a:rPr>
              <a:t>simpatizantes de </a:t>
            </a:r>
            <a:r>
              <a:rPr lang="es-ES" sz="1600" dirty="0" smtClean="0">
                <a:solidFill>
                  <a:schemeClr val="tx1"/>
                </a:solidFill>
                <a:latin typeface="Calibri" panose="020F0502020204030204" pitchFamily="34" charset="0"/>
              </a:rPr>
              <a:t>derecha, </a:t>
            </a:r>
            <a:r>
              <a:rPr lang="es-ES" sz="1600" dirty="0">
                <a:solidFill>
                  <a:schemeClr val="tx1"/>
                </a:solidFill>
                <a:latin typeface="Calibri" panose="020F0502020204030204" pitchFamily="34" charset="0"/>
              </a:rPr>
              <a:t>del NSE </a:t>
            </a:r>
            <a:r>
              <a:rPr lang="es-ES" sz="1600" dirty="0" smtClean="0">
                <a:solidFill>
                  <a:schemeClr val="tx1"/>
                </a:solidFill>
                <a:latin typeface="Calibri" panose="020F0502020204030204" pitchFamily="34" charset="0"/>
              </a:rPr>
              <a:t>D. </a:t>
            </a:r>
            <a:endParaRPr lang="es-CL" sz="1400" dirty="0">
              <a:solidFill>
                <a:schemeClr val="tx1"/>
              </a:solidFill>
              <a:latin typeface="Calibri" panose="020F0502020204030204" pitchFamily="34" charset="0"/>
            </a:endParaRPr>
          </a:p>
        </p:txBody>
      </p:sp>
      <p:graphicFrame>
        <p:nvGraphicFramePr>
          <p:cNvPr id="7" name="6 Gráfico"/>
          <p:cNvGraphicFramePr/>
          <p:nvPr>
            <p:extLst>
              <p:ext uri="{D42A27DB-BD31-4B8C-83A1-F6EECF244321}">
                <p14:modId xmlns:p14="http://schemas.microsoft.com/office/powerpoint/2010/main" val="2956907041"/>
              </p:ext>
            </p:extLst>
          </p:nvPr>
        </p:nvGraphicFramePr>
        <p:xfrm>
          <a:off x="3600152" y="1626781"/>
          <a:ext cx="5328592" cy="4889359"/>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 Box 2"/>
          <p:cNvSpPr txBox="1">
            <a:spLocks noChangeArrowheads="1"/>
          </p:cNvSpPr>
          <p:nvPr/>
        </p:nvSpPr>
        <p:spPr bwMode="auto">
          <a:xfrm>
            <a:off x="835253" y="323453"/>
            <a:ext cx="8624888"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lvl="0" algn="ctr"/>
            <a:r>
              <a:rPr lang="es-ES" sz="2400" b="1" dirty="0" smtClean="0">
                <a:solidFill>
                  <a:srgbClr val="C00000"/>
                </a:solidFill>
              </a:rPr>
              <a:t>Percepción </a:t>
            </a:r>
            <a:r>
              <a:rPr lang="es-ES" sz="2400" b="1" dirty="0">
                <a:solidFill>
                  <a:srgbClr val="C00000"/>
                </a:solidFill>
              </a:rPr>
              <a:t>de </a:t>
            </a:r>
            <a:r>
              <a:rPr lang="es-ES" sz="2400" b="1" dirty="0" smtClean="0">
                <a:solidFill>
                  <a:srgbClr val="C00000"/>
                </a:solidFill>
              </a:rPr>
              <a:t>protección </a:t>
            </a:r>
            <a:r>
              <a:rPr lang="es-ES" sz="2400" b="1" dirty="0">
                <a:solidFill>
                  <a:srgbClr val="C00000"/>
                </a:solidFill>
              </a:rPr>
              <a:t>y </a:t>
            </a:r>
            <a:r>
              <a:rPr lang="es-ES" sz="2400" b="1" dirty="0" smtClean="0">
                <a:solidFill>
                  <a:srgbClr val="C00000"/>
                </a:solidFill>
              </a:rPr>
              <a:t>garantía </a:t>
            </a:r>
          </a:p>
          <a:p>
            <a:pPr lvl="0" algn="ctr"/>
            <a:r>
              <a:rPr lang="es-ES" sz="2400" b="1" dirty="0" smtClean="0">
                <a:solidFill>
                  <a:srgbClr val="C00000"/>
                </a:solidFill>
              </a:rPr>
              <a:t>de derechos </a:t>
            </a:r>
            <a:r>
              <a:rPr lang="es-ES" sz="2400" b="1" dirty="0">
                <a:solidFill>
                  <a:srgbClr val="C00000"/>
                </a:solidFill>
              </a:rPr>
              <a:t>h</a:t>
            </a:r>
            <a:r>
              <a:rPr lang="es-ES" sz="2400" b="1" dirty="0" smtClean="0">
                <a:solidFill>
                  <a:srgbClr val="C00000"/>
                </a:solidFill>
              </a:rPr>
              <a:t>umanos</a:t>
            </a:r>
            <a:endParaRPr lang="es-CL" sz="2400" dirty="0">
              <a:solidFill>
                <a:srgbClr val="C00000"/>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15" y="7185"/>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Text Box 2"/>
          <p:cNvSpPr txBox="1">
            <a:spLocks noChangeArrowheads="1"/>
          </p:cNvSpPr>
          <p:nvPr/>
        </p:nvSpPr>
        <p:spPr bwMode="auto">
          <a:xfrm>
            <a:off x="865214" y="467469"/>
            <a:ext cx="86248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lvl="0"/>
            <a:r>
              <a:rPr lang="es-ES" sz="2400" b="1" dirty="0" smtClean="0">
                <a:solidFill>
                  <a:srgbClr val="C00000"/>
                </a:solidFill>
              </a:rPr>
              <a:t>Percepción </a:t>
            </a:r>
            <a:r>
              <a:rPr lang="es-ES" sz="2400" b="1" dirty="0">
                <a:solidFill>
                  <a:srgbClr val="C00000"/>
                </a:solidFill>
              </a:rPr>
              <a:t>de </a:t>
            </a:r>
            <a:r>
              <a:rPr lang="es-ES" sz="2400" b="1" dirty="0" smtClean="0">
                <a:solidFill>
                  <a:srgbClr val="C00000"/>
                </a:solidFill>
              </a:rPr>
              <a:t>protección y garantía </a:t>
            </a:r>
          </a:p>
          <a:p>
            <a:pPr lvl="0"/>
            <a:r>
              <a:rPr lang="es-ES" sz="2400" b="1" dirty="0" smtClean="0">
                <a:solidFill>
                  <a:srgbClr val="C00000"/>
                </a:solidFill>
              </a:rPr>
              <a:t>de derechos </a:t>
            </a:r>
            <a:r>
              <a:rPr lang="es-ES" sz="2400" b="1" dirty="0">
                <a:solidFill>
                  <a:srgbClr val="C00000"/>
                </a:solidFill>
              </a:rPr>
              <a:t>h</a:t>
            </a:r>
            <a:r>
              <a:rPr lang="es-ES" sz="2400" b="1" dirty="0" smtClean="0">
                <a:solidFill>
                  <a:srgbClr val="C00000"/>
                </a:solidFill>
              </a:rPr>
              <a:t>umanos</a:t>
            </a:r>
            <a:endParaRPr lang="es-CL" sz="2400" dirty="0">
              <a:solidFill>
                <a:srgbClr val="C00000"/>
              </a:solidFill>
            </a:endParaRPr>
          </a:p>
        </p:txBody>
      </p:sp>
      <p:graphicFrame>
        <p:nvGraphicFramePr>
          <p:cNvPr id="6" name="Gráfico 54"/>
          <p:cNvGraphicFramePr/>
          <p:nvPr>
            <p:extLst>
              <p:ext uri="{D42A27DB-BD31-4B8C-83A1-F6EECF244321}">
                <p14:modId xmlns:p14="http://schemas.microsoft.com/office/powerpoint/2010/main" val="1960946450"/>
              </p:ext>
            </p:extLst>
          </p:nvPr>
        </p:nvGraphicFramePr>
        <p:xfrm>
          <a:off x="1079872" y="1619597"/>
          <a:ext cx="7344816" cy="4536504"/>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5" name="4 Gráfico"/>
          <p:cNvGraphicFramePr/>
          <p:nvPr>
            <p:extLst>
              <p:ext uri="{D42A27DB-BD31-4B8C-83A1-F6EECF244321}">
                <p14:modId xmlns:p14="http://schemas.microsoft.com/office/powerpoint/2010/main" val="2284256218"/>
              </p:ext>
            </p:extLst>
          </p:nvPr>
        </p:nvGraphicFramePr>
        <p:xfrm>
          <a:off x="287784" y="971525"/>
          <a:ext cx="8136904" cy="5040560"/>
        </p:xfrm>
        <a:graphic>
          <a:graphicData uri="http://schemas.openxmlformats.org/drawingml/2006/chart">
            <c:chart xmlns:c="http://schemas.openxmlformats.org/drawingml/2006/chart" xmlns:r="http://schemas.openxmlformats.org/officeDocument/2006/relationships" r:id="rId4"/>
          </a:graphicData>
        </a:graphic>
      </p:graphicFrame>
      <p:sp>
        <p:nvSpPr>
          <p:cNvPr id="2" name="1 Rectángulo"/>
          <p:cNvSpPr/>
          <p:nvPr/>
        </p:nvSpPr>
        <p:spPr>
          <a:xfrm>
            <a:off x="552906" y="6084093"/>
            <a:ext cx="8424936" cy="1308692"/>
          </a:xfrm>
          <a:prstGeom prst="rect">
            <a:avLst/>
          </a:prstGeom>
          <a:solidFill>
            <a:schemeClr val="accent3">
              <a:lumMod val="95000"/>
            </a:schemeClr>
          </a:solidFill>
        </p:spPr>
        <p:txBody>
          <a:bodyPr wrap="square">
            <a:spAutoFit/>
          </a:bodyPr>
          <a:lstStyle/>
          <a:p>
            <a:pPr algn="just"/>
            <a:r>
              <a:rPr lang="es-ES" sz="1700" dirty="0">
                <a:solidFill>
                  <a:schemeClr val="tx1"/>
                </a:solidFill>
                <a:latin typeface="Calibri" panose="020F0502020204030204" pitchFamily="34" charset="0"/>
              </a:rPr>
              <a:t>En seis derechos económicos, sociales y culturales (DESC), la población le atribuye la principal responsabilidad </a:t>
            </a:r>
            <a:r>
              <a:rPr lang="es-ES" sz="1700" dirty="0" smtClean="0">
                <a:solidFill>
                  <a:schemeClr val="tx1"/>
                </a:solidFill>
                <a:latin typeface="Calibri" panose="020F0502020204030204" pitchFamily="34" charset="0"/>
              </a:rPr>
              <a:t>de garantizarlo al </a:t>
            </a:r>
            <a:r>
              <a:rPr lang="es-ES" sz="1700" dirty="0" smtClean="0">
                <a:solidFill>
                  <a:schemeClr val="tx1"/>
                </a:solidFill>
                <a:latin typeface="Calibri" panose="020F0502020204030204" pitchFamily="34" charset="0"/>
              </a:rPr>
              <a:t>Estado. </a:t>
            </a:r>
            <a:r>
              <a:rPr lang="es-ES" sz="1700" dirty="0">
                <a:solidFill>
                  <a:schemeClr val="tx1"/>
                </a:solidFill>
                <a:latin typeface="Calibri" panose="020F0502020204030204" pitchFamily="34" charset="0"/>
              </a:rPr>
              <a:t>Las áreas en que la responsabilidad del Estado es más fuerte son la previsión social (73,1%), educación (68,1%) y salud (65,7%). Los únicos ámbitos en que la responsabilidad de las personas logra cierta relevancia son medio ambiente (12,8%) y trabajo (11,7</a:t>
            </a:r>
            <a:r>
              <a:rPr lang="es-ES" sz="1700" dirty="0" smtClean="0">
                <a:solidFill>
                  <a:schemeClr val="tx1"/>
                </a:solidFill>
                <a:latin typeface="Calibri" panose="020F0502020204030204" pitchFamily="34" charset="0"/>
              </a:rPr>
              <a:t>%).</a:t>
            </a:r>
          </a:p>
        </p:txBody>
      </p:sp>
      <p:sp>
        <p:nvSpPr>
          <p:cNvPr id="9" name="Text Box 2"/>
          <p:cNvSpPr txBox="1">
            <a:spLocks noChangeArrowheads="1"/>
          </p:cNvSpPr>
          <p:nvPr/>
        </p:nvSpPr>
        <p:spPr bwMode="auto">
          <a:xfrm>
            <a:off x="737810" y="315215"/>
            <a:ext cx="86248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lvl="0"/>
            <a:r>
              <a:rPr lang="es-ES" sz="2400" b="1" dirty="0" smtClean="0">
                <a:solidFill>
                  <a:srgbClr val="C00000"/>
                </a:solidFill>
              </a:rPr>
              <a:t>Percepción </a:t>
            </a:r>
            <a:r>
              <a:rPr lang="es-ES" sz="2400" b="1" dirty="0">
                <a:solidFill>
                  <a:srgbClr val="C00000"/>
                </a:solidFill>
              </a:rPr>
              <a:t>de </a:t>
            </a:r>
            <a:r>
              <a:rPr lang="es-ES" sz="2400" b="1" dirty="0" smtClean="0">
                <a:solidFill>
                  <a:srgbClr val="C00000"/>
                </a:solidFill>
              </a:rPr>
              <a:t>protección </a:t>
            </a:r>
            <a:r>
              <a:rPr lang="es-ES" sz="2400" b="1" dirty="0">
                <a:solidFill>
                  <a:srgbClr val="C00000"/>
                </a:solidFill>
              </a:rPr>
              <a:t>y g</a:t>
            </a:r>
            <a:r>
              <a:rPr lang="es-ES" sz="2400" b="1" dirty="0" smtClean="0">
                <a:solidFill>
                  <a:srgbClr val="C00000"/>
                </a:solidFill>
              </a:rPr>
              <a:t>arantía de los DESC</a:t>
            </a:r>
            <a:endParaRPr lang="es-CL" sz="2400" dirty="0">
              <a:solidFill>
                <a:srgbClr val="C00000"/>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Text Box 2"/>
          <p:cNvSpPr txBox="1">
            <a:spLocks noChangeArrowheads="1"/>
          </p:cNvSpPr>
          <p:nvPr/>
        </p:nvSpPr>
        <p:spPr bwMode="auto">
          <a:xfrm>
            <a:off x="727867" y="246302"/>
            <a:ext cx="8624888" cy="656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lvl="0"/>
            <a:r>
              <a:rPr lang="es-ES" sz="2400" b="1" dirty="0">
                <a:solidFill>
                  <a:srgbClr val="C00000"/>
                </a:solidFill>
              </a:rPr>
              <a:t>Percepción de protección y garantía de los DESC</a:t>
            </a:r>
            <a:endParaRPr lang="es-CL" sz="2400" dirty="0">
              <a:solidFill>
                <a:srgbClr val="C00000"/>
              </a:solidFill>
            </a:endParaRPr>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824" y="902612"/>
            <a:ext cx="7578221" cy="6405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900995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Text Box 2"/>
          <p:cNvSpPr txBox="1">
            <a:spLocks noChangeArrowheads="1"/>
          </p:cNvSpPr>
          <p:nvPr/>
        </p:nvSpPr>
        <p:spPr bwMode="auto">
          <a:xfrm>
            <a:off x="503808" y="3451682"/>
            <a:ext cx="8624888" cy="656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3600" b="1" dirty="0">
                <a:solidFill>
                  <a:srgbClr val="C00000"/>
                </a:solidFill>
              </a:rPr>
              <a:t>Percepción de vulneración de derechos humanos</a:t>
            </a:r>
            <a:endParaRPr lang="es-CL" altLang="es-CL" sz="3600" b="1" dirty="0">
              <a:solidFill>
                <a:srgbClr val="C00000"/>
              </a:solidFill>
              <a:latin typeface="Arial-BoldMT" charset="0"/>
            </a:endParaRPr>
          </a:p>
        </p:txBody>
      </p:sp>
    </p:spTree>
    <p:extLst>
      <p:ext uri="{BB962C8B-B14F-4D97-AF65-F5344CB8AC3E}">
        <p14:creationId xmlns:p14="http://schemas.microsoft.com/office/powerpoint/2010/main" val="34746027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27867" y="179388"/>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400" b="1" dirty="0" smtClean="0">
                <a:solidFill>
                  <a:srgbClr val="C00000"/>
                </a:solidFill>
              </a:rPr>
              <a:t>Percepción </a:t>
            </a:r>
            <a:r>
              <a:rPr lang="es-CL" altLang="es-CL" sz="2400" b="1" dirty="0">
                <a:solidFill>
                  <a:srgbClr val="C00000"/>
                </a:solidFill>
              </a:rPr>
              <a:t>de </a:t>
            </a:r>
            <a:r>
              <a:rPr lang="es-CL" altLang="es-CL" sz="2400" b="1" dirty="0" smtClean="0">
                <a:solidFill>
                  <a:srgbClr val="C00000"/>
                </a:solidFill>
              </a:rPr>
              <a:t>vulneración </a:t>
            </a:r>
            <a:r>
              <a:rPr lang="es-CL" altLang="es-CL" sz="2400" b="1" dirty="0">
                <a:solidFill>
                  <a:srgbClr val="C00000"/>
                </a:solidFill>
              </a:rPr>
              <a:t>de </a:t>
            </a:r>
            <a:r>
              <a:rPr lang="es-CL" altLang="es-CL" sz="2400" b="1" dirty="0" smtClean="0">
                <a:solidFill>
                  <a:srgbClr val="C00000"/>
                </a:solidFill>
              </a:rPr>
              <a:t>derechos humanos</a:t>
            </a:r>
            <a:endParaRPr lang="es-CL" altLang="es-CL" sz="2400" b="1" dirty="0">
              <a:solidFill>
                <a:srgbClr val="C00000"/>
              </a:solidFill>
              <a:latin typeface="Arial-BoldMT" charset="0"/>
            </a:endParaRPr>
          </a:p>
        </p:txBody>
      </p:sp>
      <p:graphicFrame>
        <p:nvGraphicFramePr>
          <p:cNvPr id="7" name="6 Gráfico"/>
          <p:cNvGraphicFramePr/>
          <p:nvPr>
            <p:extLst>
              <p:ext uri="{D42A27DB-BD31-4B8C-83A1-F6EECF244321}">
                <p14:modId xmlns:p14="http://schemas.microsoft.com/office/powerpoint/2010/main" val="588506982"/>
              </p:ext>
            </p:extLst>
          </p:nvPr>
        </p:nvGraphicFramePr>
        <p:xfrm>
          <a:off x="863848" y="755501"/>
          <a:ext cx="8280920" cy="665219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9973603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651693" y="156000"/>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400" b="1" dirty="0">
                <a:solidFill>
                  <a:srgbClr val="C00000"/>
                </a:solidFill>
              </a:rPr>
              <a:t>Percepción de vulneración de derechos humanos</a:t>
            </a:r>
            <a:endParaRPr lang="es-CL" altLang="es-CL" sz="2400" b="1" dirty="0">
              <a:solidFill>
                <a:srgbClr val="C00000"/>
              </a:solidFill>
              <a:latin typeface="Arial-BoldMT" charset="0"/>
            </a:endParaRPr>
          </a:p>
        </p:txBody>
      </p:sp>
      <p:graphicFrame>
        <p:nvGraphicFramePr>
          <p:cNvPr id="5" name="4 Gráfico"/>
          <p:cNvGraphicFramePr/>
          <p:nvPr>
            <p:extLst>
              <p:ext uri="{D42A27DB-BD31-4B8C-83A1-F6EECF244321}">
                <p14:modId xmlns:p14="http://schemas.microsoft.com/office/powerpoint/2010/main" val="398921061"/>
              </p:ext>
            </p:extLst>
          </p:nvPr>
        </p:nvGraphicFramePr>
        <p:xfrm>
          <a:off x="791840" y="1115541"/>
          <a:ext cx="8484740" cy="577790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463915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88634" y="142962"/>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400" b="1" dirty="0">
                <a:solidFill>
                  <a:srgbClr val="C00000"/>
                </a:solidFill>
              </a:rPr>
              <a:t>Percepción de vulneración de derechos humanos</a:t>
            </a:r>
            <a:endParaRPr lang="es-CL" altLang="es-CL" sz="2400" b="1" dirty="0">
              <a:solidFill>
                <a:srgbClr val="C00000"/>
              </a:solidFill>
              <a:latin typeface="Arial-BoldMT" charset="0"/>
            </a:endParaRPr>
          </a:p>
        </p:txBody>
      </p:sp>
      <p:graphicFrame>
        <p:nvGraphicFramePr>
          <p:cNvPr id="6" name="5 Gráfico"/>
          <p:cNvGraphicFramePr/>
          <p:nvPr>
            <p:extLst>
              <p:ext uri="{D42A27DB-BD31-4B8C-83A1-F6EECF244321}">
                <p14:modId xmlns:p14="http://schemas.microsoft.com/office/powerpoint/2010/main" val="3576647185"/>
              </p:ext>
            </p:extLst>
          </p:nvPr>
        </p:nvGraphicFramePr>
        <p:xfrm>
          <a:off x="359792" y="943062"/>
          <a:ext cx="8496944" cy="626469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9103488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75" y="-8060"/>
            <a:ext cx="10090700"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099" name="Text Box 2"/>
          <p:cNvSpPr txBox="1">
            <a:spLocks noChangeArrowheads="1"/>
          </p:cNvSpPr>
          <p:nvPr/>
        </p:nvSpPr>
        <p:spPr bwMode="auto">
          <a:xfrm>
            <a:off x="604837" y="534386"/>
            <a:ext cx="86248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eaLnBrk="1">
              <a:lnSpc>
                <a:spcPct val="100000"/>
              </a:lnSpc>
            </a:pPr>
            <a:r>
              <a:rPr lang="es-CL" altLang="es-CL" sz="2800" b="1" dirty="0" smtClean="0">
                <a:solidFill>
                  <a:srgbClr val="CC0000"/>
                </a:solidFill>
                <a:latin typeface="Calibri" pitchFamily="34" charset="0"/>
              </a:rPr>
              <a:t> OBJETIVO DE LA III </a:t>
            </a:r>
            <a:r>
              <a:rPr lang="es-CL" altLang="es-CL" sz="2800" b="1" dirty="0">
                <a:solidFill>
                  <a:srgbClr val="CC0000"/>
                </a:solidFill>
                <a:latin typeface="Calibri" pitchFamily="34" charset="0"/>
              </a:rPr>
              <a:t>ENDH</a:t>
            </a:r>
          </a:p>
        </p:txBody>
      </p:sp>
      <p:sp>
        <p:nvSpPr>
          <p:cNvPr id="2" name="Text Box 4"/>
          <p:cNvSpPr txBox="1">
            <a:spLocks noChangeArrowheads="1"/>
          </p:cNvSpPr>
          <p:nvPr/>
        </p:nvSpPr>
        <p:spPr bwMode="auto">
          <a:xfrm>
            <a:off x="431800" y="2411685"/>
            <a:ext cx="7632848" cy="1512168"/>
          </a:xfrm>
          <a:prstGeom prst="rect">
            <a:avLst/>
          </a:prstGeom>
          <a:noFill/>
          <a:ln w="9525">
            <a:noFill/>
            <a:round/>
            <a:headEnd/>
            <a:tailEnd/>
          </a:ln>
          <a:effectLst/>
        </p:spPr>
        <p:txBody>
          <a:bodyPr lIns="89991" tIns="44996" rIns="89991" bIns="44996"/>
          <a:lstStyle/>
          <a:p>
            <a:pPr algn="just"/>
            <a:r>
              <a:rPr lang="es-ES" sz="3200" dirty="0" smtClean="0">
                <a:solidFill>
                  <a:schemeClr val="bg2">
                    <a:lumMod val="50000"/>
                  </a:schemeClr>
                </a:solidFill>
                <a:latin typeface="Calibri" panose="020F0502020204030204" pitchFamily="34" charset="0"/>
              </a:rPr>
              <a:t>El </a:t>
            </a:r>
            <a:r>
              <a:rPr lang="es-ES" sz="3200" dirty="0">
                <a:solidFill>
                  <a:schemeClr val="bg2">
                    <a:lumMod val="50000"/>
                  </a:schemeClr>
                </a:solidFill>
                <a:latin typeface="Calibri" panose="020F0502020204030204" pitchFamily="34" charset="0"/>
              </a:rPr>
              <a:t>objetivo general de la Encuesta Nacional de </a:t>
            </a:r>
            <a:r>
              <a:rPr lang="es-ES" sz="3200" dirty="0" smtClean="0">
                <a:solidFill>
                  <a:schemeClr val="bg2">
                    <a:lumMod val="50000"/>
                  </a:schemeClr>
                </a:solidFill>
                <a:latin typeface="Calibri" panose="020F0502020204030204" pitchFamily="34" charset="0"/>
              </a:rPr>
              <a:t>derechos humanos 2015 fue </a:t>
            </a:r>
            <a:r>
              <a:rPr lang="es-ES" sz="3200" dirty="0">
                <a:solidFill>
                  <a:schemeClr val="bg2">
                    <a:lumMod val="50000"/>
                  </a:schemeClr>
                </a:solidFill>
                <a:latin typeface="Calibri" panose="020F0502020204030204" pitchFamily="34" charset="0"/>
              </a:rPr>
              <a:t>medir las </a:t>
            </a:r>
            <a:r>
              <a:rPr lang="es-ES" sz="3200" b="1" dirty="0">
                <a:solidFill>
                  <a:schemeClr val="bg2">
                    <a:lumMod val="50000"/>
                  </a:schemeClr>
                </a:solidFill>
                <a:latin typeface="Calibri" panose="020F0502020204030204" pitchFamily="34" charset="0"/>
              </a:rPr>
              <a:t>concepciones y valoraciones en torno a los </a:t>
            </a:r>
            <a:r>
              <a:rPr lang="es-ES" sz="3200" b="1" dirty="0" smtClean="0">
                <a:solidFill>
                  <a:schemeClr val="bg2">
                    <a:lumMod val="50000"/>
                  </a:schemeClr>
                </a:solidFill>
                <a:latin typeface="Calibri" panose="020F0502020204030204" pitchFamily="34" charset="0"/>
              </a:rPr>
              <a:t>Derechos Humanos</a:t>
            </a:r>
            <a:r>
              <a:rPr lang="es-ES" sz="3200" dirty="0">
                <a:solidFill>
                  <a:schemeClr val="bg2">
                    <a:lumMod val="50000"/>
                  </a:schemeClr>
                </a:solidFill>
                <a:latin typeface="Calibri" panose="020F0502020204030204" pitchFamily="34" charset="0"/>
              </a:rPr>
              <a:t>, así como las </a:t>
            </a:r>
            <a:r>
              <a:rPr lang="es-ES" sz="3200" b="1" dirty="0">
                <a:solidFill>
                  <a:schemeClr val="bg2">
                    <a:lumMod val="50000"/>
                  </a:schemeClr>
                </a:solidFill>
                <a:latin typeface="Calibri" panose="020F0502020204030204" pitchFamily="34" charset="0"/>
              </a:rPr>
              <a:t>experiencias de vulneración </a:t>
            </a:r>
            <a:r>
              <a:rPr lang="es-ES" sz="3200" dirty="0">
                <a:solidFill>
                  <a:schemeClr val="bg2">
                    <a:lumMod val="50000"/>
                  </a:schemeClr>
                </a:solidFill>
                <a:latin typeface="Calibri" panose="020F0502020204030204" pitchFamily="34" charset="0"/>
              </a:rPr>
              <a:t>de la población mayor de 18 años residente en Chile</a:t>
            </a:r>
            <a:r>
              <a:rPr lang="es-ES" sz="3200" dirty="0" smtClean="0">
                <a:solidFill>
                  <a:schemeClr val="bg2">
                    <a:lumMod val="50000"/>
                  </a:schemeClr>
                </a:solidFill>
                <a:latin typeface="Calibri" panose="020F0502020204030204" pitchFamily="34" charset="0"/>
              </a:rPr>
              <a:t>.</a:t>
            </a:r>
            <a:endParaRPr lang="es-ES_tradnl" sz="3200" dirty="0">
              <a:solidFill>
                <a:schemeClr val="bg2">
                  <a:lumMod val="50000"/>
                </a:schemeClr>
              </a:solidFill>
              <a:latin typeface="Calibri" panose="020F0502020204030204" pitchFamily="34" charset="0"/>
              <a:ea typeface="MS Gothic" charset="-128"/>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604838" y="179388"/>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400" b="1" dirty="0">
                <a:solidFill>
                  <a:srgbClr val="C00000"/>
                </a:solidFill>
              </a:rPr>
              <a:t>Percepción de vulneración de derechos humanos</a:t>
            </a:r>
            <a:endParaRPr lang="es-CL" altLang="es-CL" sz="2400" b="1" dirty="0">
              <a:solidFill>
                <a:srgbClr val="C00000"/>
              </a:solidFill>
              <a:latin typeface="Arial-BoldMT" charset="0"/>
            </a:endParaRPr>
          </a:p>
        </p:txBody>
      </p:sp>
      <p:graphicFrame>
        <p:nvGraphicFramePr>
          <p:cNvPr id="6" name="5 Gráfico"/>
          <p:cNvGraphicFramePr/>
          <p:nvPr>
            <p:extLst>
              <p:ext uri="{D42A27DB-BD31-4B8C-83A1-F6EECF244321}">
                <p14:modId xmlns:p14="http://schemas.microsoft.com/office/powerpoint/2010/main" val="2718141894"/>
              </p:ext>
            </p:extLst>
          </p:nvPr>
        </p:nvGraphicFramePr>
        <p:xfrm>
          <a:off x="1079872" y="609725"/>
          <a:ext cx="7416824" cy="658018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0054285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569610" y="2934466"/>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lvl="0" algn="ctr"/>
            <a:r>
              <a:rPr lang="es-ES" sz="3600" b="1" dirty="0">
                <a:solidFill>
                  <a:srgbClr val="C00000"/>
                </a:solidFill>
              </a:rPr>
              <a:t>Percepción sobre condiciones de igualdad y no discriminación</a:t>
            </a:r>
            <a:endParaRPr lang="es-CL" sz="3600" dirty="0">
              <a:solidFill>
                <a:srgbClr val="C00000"/>
              </a:solidFill>
            </a:endParaRPr>
          </a:p>
        </p:txBody>
      </p:sp>
    </p:spTree>
    <p:extLst>
      <p:ext uri="{BB962C8B-B14F-4D97-AF65-F5344CB8AC3E}">
        <p14:creationId xmlns:p14="http://schemas.microsoft.com/office/powerpoint/2010/main" val="138880045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Text Box 2"/>
          <p:cNvSpPr txBox="1">
            <a:spLocks noChangeArrowheads="1"/>
          </p:cNvSpPr>
          <p:nvPr/>
        </p:nvSpPr>
        <p:spPr bwMode="auto">
          <a:xfrm>
            <a:off x="737810" y="315215"/>
            <a:ext cx="86248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lvl="0" algn="ctr"/>
            <a:r>
              <a:rPr lang="es-ES" sz="2400" b="1" dirty="0" smtClean="0">
                <a:solidFill>
                  <a:srgbClr val="C00000"/>
                </a:solidFill>
              </a:rPr>
              <a:t>Percepción sobre condiciones de igualdad y no discriminación</a:t>
            </a:r>
            <a:endParaRPr lang="es-CL" sz="2400" dirty="0">
              <a:solidFill>
                <a:srgbClr val="C00000"/>
              </a:solidFill>
            </a:endParaRPr>
          </a:p>
        </p:txBody>
      </p:sp>
      <p:graphicFrame>
        <p:nvGraphicFramePr>
          <p:cNvPr id="6" name="Gráfico 36"/>
          <p:cNvGraphicFramePr/>
          <p:nvPr>
            <p:extLst>
              <p:ext uri="{D42A27DB-BD31-4B8C-83A1-F6EECF244321}">
                <p14:modId xmlns:p14="http://schemas.microsoft.com/office/powerpoint/2010/main" val="476328554"/>
              </p:ext>
            </p:extLst>
          </p:nvPr>
        </p:nvGraphicFramePr>
        <p:xfrm>
          <a:off x="358961" y="1115315"/>
          <a:ext cx="9362699" cy="576086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8368793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91840" y="179437"/>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800" b="1" dirty="0" smtClean="0">
                <a:solidFill>
                  <a:srgbClr val="C00000"/>
                </a:solidFill>
              </a:rPr>
              <a:t>Prácticas </a:t>
            </a:r>
            <a:r>
              <a:rPr lang="es-CL" altLang="es-CL" sz="2800" b="1" dirty="0">
                <a:solidFill>
                  <a:srgbClr val="C00000"/>
                </a:solidFill>
              </a:rPr>
              <a:t>d</a:t>
            </a:r>
            <a:r>
              <a:rPr lang="es-CL" altLang="es-CL" sz="2800" b="1" dirty="0" smtClean="0">
                <a:solidFill>
                  <a:srgbClr val="C00000"/>
                </a:solidFill>
              </a:rPr>
              <a:t>iscriminatorias</a:t>
            </a:r>
            <a:endParaRPr lang="es-CL" altLang="es-CL" sz="2800" b="1" dirty="0">
              <a:solidFill>
                <a:srgbClr val="C00000"/>
              </a:solidFill>
              <a:latin typeface="Arial-BoldMT" charset="0"/>
            </a:endParaRPr>
          </a:p>
        </p:txBody>
      </p:sp>
      <p:graphicFrame>
        <p:nvGraphicFramePr>
          <p:cNvPr id="6" name="Gráfico 83"/>
          <p:cNvGraphicFramePr/>
          <p:nvPr>
            <p:extLst>
              <p:ext uri="{D42A27DB-BD31-4B8C-83A1-F6EECF244321}">
                <p14:modId xmlns:p14="http://schemas.microsoft.com/office/powerpoint/2010/main" val="864914367"/>
              </p:ext>
            </p:extLst>
          </p:nvPr>
        </p:nvGraphicFramePr>
        <p:xfrm>
          <a:off x="1367904" y="755501"/>
          <a:ext cx="7344816" cy="680417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0054285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91840" y="395461"/>
            <a:ext cx="8624887"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400" b="1" dirty="0">
                <a:solidFill>
                  <a:srgbClr val="C00000"/>
                </a:solidFill>
              </a:rPr>
              <a:t>Prácticas discriminatorias</a:t>
            </a:r>
            <a:endParaRPr lang="es-CL" altLang="es-CL" sz="2400" b="1" dirty="0">
              <a:solidFill>
                <a:srgbClr val="C00000"/>
              </a:solidFill>
              <a:latin typeface="Arial-BoldMT" charset="0"/>
            </a:endParaRPr>
          </a:p>
        </p:txBody>
      </p:sp>
      <p:graphicFrame>
        <p:nvGraphicFramePr>
          <p:cNvPr id="5" name="Gráfico 74"/>
          <p:cNvGraphicFramePr/>
          <p:nvPr>
            <p:extLst>
              <p:ext uri="{D42A27DB-BD31-4B8C-83A1-F6EECF244321}">
                <p14:modId xmlns:p14="http://schemas.microsoft.com/office/powerpoint/2010/main" val="1407314696"/>
              </p:ext>
            </p:extLst>
          </p:nvPr>
        </p:nvGraphicFramePr>
        <p:xfrm>
          <a:off x="791840" y="1043533"/>
          <a:ext cx="8208912" cy="626469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0054285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569610" y="2934466"/>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lvl="0" algn="ctr"/>
            <a:r>
              <a:rPr lang="es-ES" sz="3600" b="1" dirty="0" smtClean="0">
                <a:solidFill>
                  <a:srgbClr val="C00000"/>
                </a:solidFill>
              </a:rPr>
              <a:t>Pueblos indígenas</a:t>
            </a:r>
            <a:endParaRPr lang="es-CL" sz="3600" dirty="0">
              <a:solidFill>
                <a:srgbClr val="C00000"/>
              </a:solidFill>
            </a:endParaRPr>
          </a:p>
        </p:txBody>
      </p:sp>
    </p:spTree>
    <p:extLst>
      <p:ext uri="{BB962C8B-B14F-4D97-AF65-F5344CB8AC3E}">
        <p14:creationId xmlns:p14="http://schemas.microsoft.com/office/powerpoint/2010/main" val="15611017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343"/>
            <a:ext cx="11665048"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77347" y="467469"/>
            <a:ext cx="4003426"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eaLnBrk="1"/>
            <a:r>
              <a:rPr lang="es-CL" altLang="es-CL" sz="2400" b="1" dirty="0" smtClean="0">
                <a:solidFill>
                  <a:srgbClr val="C00000"/>
                </a:solidFill>
              </a:rPr>
              <a:t>Pueblos indígenas</a:t>
            </a:r>
            <a:endParaRPr lang="es-CL" altLang="es-CL" sz="2400" b="1" dirty="0">
              <a:solidFill>
                <a:srgbClr val="C00000"/>
              </a:solidFill>
              <a:latin typeface="Arial-BoldMT" charset="0"/>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792" y="1115541"/>
            <a:ext cx="4896544" cy="5184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2359" y="618373"/>
            <a:ext cx="4824537" cy="5681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022293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503808" y="3491805"/>
            <a:ext cx="8624887"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3600" b="1" dirty="0" smtClean="0">
                <a:solidFill>
                  <a:srgbClr val="C00000"/>
                </a:solidFill>
              </a:rPr>
              <a:t>Percepción de tortura</a:t>
            </a:r>
            <a:endParaRPr lang="es-CL" altLang="es-CL" sz="3600" b="1" dirty="0">
              <a:solidFill>
                <a:srgbClr val="C00000"/>
              </a:solidFill>
              <a:latin typeface="Arial-BoldMT" charset="0"/>
            </a:endParaRPr>
          </a:p>
        </p:txBody>
      </p:sp>
    </p:spTree>
    <p:extLst>
      <p:ext uri="{BB962C8B-B14F-4D97-AF65-F5344CB8AC3E}">
        <p14:creationId xmlns:p14="http://schemas.microsoft.com/office/powerpoint/2010/main" val="96883197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343"/>
            <a:ext cx="11665048"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77347" y="467469"/>
            <a:ext cx="4003426"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eaLnBrk="1"/>
            <a:r>
              <a:rPr lang="es-CL" altLang="es-CL" sz="2400" b="1" dirty="0" smtClean="0">
                <a:solidFill>
                  <a:srgbClr val="C00000"/>
                </a:solidFill>
              </a:rPr>
              <a:t>Percepción </a:t>
            </a:r>
            <a:r>
              <a:rPr lang="es-CL" altLang="es-CL" sz="2400" b="1" dirty="0">
                <a:solidFill>
                  <a:srgbClr val="C00000"/>
                </a:solidFill>
              </a:rPr>
              <a:t>de t</a:t>
            </a:r>
            <a:r>
              <a:rPr lang="es-CL" altLang="es-CL" sz="2400" b="1" dirty="0" smtClean="0">
                <a:solidFill>
                  <a:srgbClr val="C00000"/>
                </a:solidFill>
              </a:rPr>
              <a:t>ortura</a:t>
            </a:r>
            <a:endParaRPr lang="es-CL" altLang="es-CL" sz="2400" b="1" dirty="0">
              <a:solidFill>
                <a:srgbClr val="C00000"/>
              </a:solidFill>
              <a:latin typeface="Arial-BoldMT" charset="0"/>
            </a:endParaRPr>
          </a:p>
        </p:txBody>
      </p:sp>
      <p:graphicFrame>
        <p:nvGraphicFramePr>
          <p:cNvPr id="9" name="8 Gráfico"/>
          <p:cNvGraphicFramePr/>
          <p:nvPr>
            <p:extLst>
              <p:ext uri="{D42A27DB-BD31-4B8C-83A1-F6EECF244321}">
                <p14:modId xmlns:p14="http://schemas.microsoft.com/office/powerpoint/2010/main" val="1362875701"/>
              </p:ext>
            </p:extLst>
          </p:nvPr>
        </p:nvGraphicFramePr>
        <p:xfrm>
          <a:off x="59687" y="1979637"/>
          <a:ext cx="5196650" cy="46085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9 Gráfico"/>
          <p:cNvGraphicFramePr/>
          <p:nvPr>
            <p:extLst>
              <p:ext uri="{D42A27DB-BD31-4B8C-83A1-F6EECF244321}">
                <p14:modId xmlns:p14="http://schemas.microsoft.com/office/powerpoint/2010/main" val="2351032456"/>
              </p:ext>
            </p:extLst>
          </p:nvPr>
        </p:nvGraphicFramePr>
        <p:xfrm>
          <a:off x="4780773" y="119551"/>
          <a:ext cx="6020179" cy="7188678"/>
        </p:xfrm>
        <a:graphic>
          <a:graphicData uri="http://schemas.openxmlformats.org/drawingml/2006/chart">
            <c:chart xmlns:c="http://schemas.openxmlformats.org/drawingml/2006/chart" xmlns:r="http://schemas.openxmlformats.org/officeDocument/2006/relationships" r:id="rId5"/>
          </a:graphicData>
        </a:graphic>
      </p:graphicFrame>
      <p:cxnSp>
        <p:nvCxnSpPr>
          <p:cNvPr id="5" name="4 Conector recto de flecha"/>
          <p:cNvCxnSpPr/>
          <p:nvPr/>
        </p:nvCxnSpPr>
        <p:spPr bwMode="auto">
          <a:xfrm flipV="1">
            <a:off x="4305212" y="1979637"/>
            <a:ext cx="951123" cy="1424186"/>
          </a:xfrm>
          <a:prstGeom prst="straightConnector1">
            <a:avLst/>
          </a:prstGeom>
          <a:solidFill>
            <a:srgbClr val="00B8FF"/>
          </a:solidFill>
          <a:ln w="28575" cap="flat" cmpd="sng" algn="ctr">
            <a:solidFill>
              <a:srgbClr val="009999"/>
            </a:solidFill>
            <a:prstDash val="solid"/>
            <a:round/>
            <a:headEnd type="none" w="med" len="med"/>
            <a:tailEnd type="arrow"/>
          </a:ln>
          <a:effectLst/>
        </p:spPr>
      </p:cxnSp>
    </p:spTree>
    <p:extLst>
      <p:ext uri="{BB962C8B-B14F-4D97-AF65-F5344CB8AC3E}">
        <p14:creationId xmlns:p14="http://schemas.microsoft.com/office/powerpoint/2010/main" val="338688285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784" y="26966"/>
            <a:ext cx="9217024" cy="7532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5830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0055224"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147" name="Text Box 2"/>
          <p:cNvSpPr txBox="1">
            <a:spLocks noChangeArrowheads="1"/>
          </p:cNvSpPr>
          <p:nvPr/>
        </p:nvSpPr>
        <p:spPr bwMode="auto">
          <a:xfrm>
            <a:off x="715168" y="539477"/>
            <a:ext cx="862488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eaLnBrk="1">
              <a:lnSpc>
                <a:spcPct val="100000"/>
              </a:lnSpc>
            </a:pPr>
            <a:r>
              <a:rPr lang="es-CL" altLang="es-CL" sz="3600" b="1" dirty="0" smtClean="0">
                <a:solidFill>
                  <a:srgbClr val="C00000"/>
                </a:solidFill>
                <a:latin typeface="Calibri" pitchFamily="34" charset="0"/>
              </a:rPr>
              <a:t> FICHA TÉCNICA</a:t>
            </a:r>
            <a:endParaRPr lang="es-CL" altLang="es-CL" sz="3600" b="1" dirty="0">
              <a:solidFill>
                <a:srgbClr val="C00000"/>
              </a:solidFill>
              <a:latin typeface="Calibri" pitchFamily="34" charset="0"/>
            </a:endParaRPr>
          </a:p>
        </p:txBody>
      </p:sp>
      <p:graphicFrame>
        <p:nvGraphicFramePr>
          <p:cNvPr id="5" name="4 Objeto"/>
          <p:cNvGraphicFramePr>
            <a:graphicFrameLocks noChangeAspect="1"/>
          </p:cNvGraphicFramePr>
          <p:nvPr>
            <p:extLst>
              <p:ext uri="{D42A27DB-BD31-4B8C-83A1-F6EECF244321}">
                <p14:modId xmlns:p14="http://schemas.microsoft.com/office/powerpoint/2010/main" val="382761610"/>
              </p:ext>
            </p:extLst>
          </p:nvPr>
        </p:nvGraphicFramePr>
        <p:xfrm>
          <a:off x="757238" y="1183165"/>
          <a:ext cx="7955482" cy="5643086"/>
        </p:xfrm>
        <a:graphic>
          <a:graphicData uri="http://schemas.openxmlformats.org/presentationml/2006/ole">
            <mc:AlternateContent xmlns:mc="http://schemas.openxmlformats.org/markup-compatibility/2006">
              <mc:Choice xmlns:v="urn:schemas-microsoft-com:vml" Requires="v">
                <p:oleObj spid="_x0000_s1198" name="Documento" r:id="rId6" imgW="6471206" imgH="4831712" progId="Word.Document.12">
                  <p:embed/>
                </p:oleObj>
              </mc:Choice>
              <mc:Fallback>
                <p:oleObj name="Documento" r:id="rId6" imgW="6471206" imgH="4831712" progId="Word.Document.12">
                  <p:embed/>
                  <p:pic>
                    <p:nvPicPr>
                      <p:cNvPr id="0" name="Picture 159"/>
                      <p:cNvPicPr>
                        <a:picLocks noChangeAspect="1" noChangeArrowheads="1"/>
                      </p:cNvPicPr>
                      <p:nvPr/>
                    </p:nvPicPr>
                    <p:blipFill>
                      <a:blip r:embed="rId7"/>
                      <a:srcRect/>
                      <a:stretch>
                        <a:fillRect/>
                      </a:stretch>
                    </p:blipFill>
                    <p:spPr bwMode="auto">
                      <a:xfrm>
                        <a:off x="757238" y="1183165"/>
                        <a:ext cx="7955482" cy="5643086"/>
                      </a:xfrm>
                      <a:prstGeom prst="rect">
                        <a:avLst/>
                      </a:prstGeom>
                      <a:noFill/>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431800" y="3440621"/>
            <a:ext cx="8624887"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ES" sz="3600" b="1" dirty="0" smtClean="0">
                <a:solidFill>
                  <a:srgbClr val="C00000"/>
                </a:solidFill>
              </a:rPr>
              <a:t>Cultura democrática </a:t>
            </a:r>
            <a:r>
              <a:rPr lang="es-ES" sz="3600" b="1" dirty="0">
                <a:solidFill>
                  <a:srgbClr val="C00000"/>
                </a:solidFill>
              </a:rPr>
              <a:t>y </a:t>
            </a:r>
            <a:r>
              <a:rPr lang="es-ES" sz="3600" b="1" dirty="0" smtClean="0">
                <a:solidFill>
                  <a:srgbClr val="C00000"/>
                </a:solidFill>
              </a:rPr>
              <a:t>derechos humanos</a:t>
            </a:r>
            <a:endParaRPr lang="es-CL" altLang="es-CL" sz="3600" b="1" dirty="0">
              <a:solidFill>
                <a:srgbClr val="C00000"/>
              </a:solidFill>
              <a:latin typeface="Arial-BoldMT" charset="0"/>
            </a:endParaRPr>
          </a:p>
        </p:txBody>
      </p:sp>
    </p:spTree>
    <p:extLst>
      <p:ext uri="{BB962C8B-B14F-4D97-AF65-F5344CB8AC3E}">
        <p14:creationId xmlns:p14="http://schemas.microsoft.com/office/powerpoint/2010/main" val="354484818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863847" y="493504"/>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eaLnBrk="1"/>
            <a:r>
              <a:rPr lang="es-ES" sz="2400" b="1" dirty="0" smtClean="0">
                <a:solidFill>
                  <a:srgbClr val="C00000"/>
                </a:solidFill>
              </a:rPr>
              <a:t>Cultura democrática </a:t>
            </a:r>
            <a:r>
              <a:rPr lang="es-ES" sz="2400" b="1" dirty="0">
                <a:solidFill>
                  <a:srgbClr val="C00000"/>
                </a:solidFill>
              </a:rPr>
              <a:t>y </a:t>
            </a:r>
            <a:r>
              <a:rPr lang="es-ES" sz="2400" b="1" dirty="0" smtClean="0">
                <a:solidFill>
                  <a:srgbClr val="C00000"/>
                </a:solidFill>
              </a:rPr>
              <a:t>derechos </a:t>
            </a:r>
            <a:r>
              <a:rPr lang="es-ES" sz="2400" b="1" dirty="0">
                <a:solidFill>
                  <a:srgbClr val="C00000"/>
                </a:solidFill>
              </a:rPr>
              <a:t>h</a:t>
            </a:r>
            <a:r>
              <a:rPr lang="es-ES" sz="2400" b="1" dirty="0" smtClean="0">
                <a:solidFill>
                  <a:srgbClr val="C00000"/>
                </a:solidFill>
              </a:rPr>
              <a:t>umanos</a:t>
            </a:r>
            <a:endParaRPr lang="es-CL" altLang="es-CL" sz="2400" b="1" dirty="0">
              <a:solidFill>
                <a:srgbClr val="C00000"/>
              </a:solidFill>
              <a:latin typeface="Arial-BoldMT" charset="0"/>
            </a:endParaRPr>
          </a:p>
        </p:txBody>
      </p:sp>
      <p:graphicFrame>
        <p:nvGraphicFramePr>
          <p:cNvPr id="6" name="Gráfico 38"/>
          <p:cNvGraphicFramePr/>
          <p:nvPr>
            <p:extLst>
              <p:ext uri="{D42A27DB-BD31-4B8C-83A1-F6EECF244321}">
                <p14:modId xmlns:p14="http://schemas.microsoft.com/office/powerpoint/2010/main" val="1550237569"/>
              </p:ext>
            </p:extLst>
          </p:nvPr>
        </p:nvGraphicFramePr>
        <p:xfrm>
          <a:off x="719832" y="1259557"/>
          <a:ext cx="7920880" cy="53285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2482493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27867" y="467469"/>
            <a:ext cx="8624887" cy="512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eaLnBrk="1"/>
            <a:r>
              <a:rPr lang="es-ES" sz="2400" b="1" dirty="0">
                <a:solidFill>
                  <a:srgbClr val="C00000"/>
                </a:solidFill>
              </a:rPr>
              <a:t>Cultura democrática y derechos humanos</a:t>
            </a:r>
            <a:endParaRPr lang="es-CL" altLang="es-CL" sz="2400" b="1" dirty="0">
              <a:solidFill>
                <a:srgbClr val="C00000"/>
              </a:solidFill>
              <a:latin typeface="Arial-BoldMT" charset="0"/>
            </a:endParaRPr>
          </a:p>
        </p:txBody>
      </p:sp>
      <p:graphicFrame>
        <p:nvGraphicFramePr>
          <p:cNvPr id="5" name="4 Gráfico"/>
          <p:cNvGraphicFramePr/>
          <p:nvPr>
            <p:extLst>
              <p:ext uri="{D42A27DB-BD31-4B8C-83A1-F6EECF244321}">
                <p14:modId xmlns:p14="http://schemas.microsoft.com/office/powerpoint/2010/main" val="1212111189"/>
              </p:ext>
            </p:extLst>
          </p:nvPr>
        </p:nvGraphicFramePr>
        <p:xfrm>
          <a:off x="471436" y="1045633"/>
          <a:ext cx="8208912" cy="4678420"/>
        </p:xfrm>
        <a:graphic>
          <a:graphicData uri="http://schemas.openxmlformats.org/drawingml/2006/chart">
            <c:chart xmlns:c="http://schemas.openxmlformats.org/drawingml/2006/chart" xmlns:r="http://schemas.openxmlformats.org/officeDocument/2006/relationships" r:id="rId4"/>
          </a:graphicData>
        </a:graphic>
      </p:graphicFrame>
      <p:sp>
        <p:nvSpPr>
          <p:cNvPr id="2" name="1 Rectángulo"/>
          <p:cNvSpPr/>
          <p:nvPr/>
        </p:nvSpPr>
        <p:spPr>
          <a:xfrm>
            <a:off x="215776" y="5633795"/>
            <a:ext cx="8601324" cy="1895519"/>
          </a:xfrm>
          <a:prstGeom prst="rect">
            <a:avLst/>
          </a:prstGeom>
          <a:solidFill>
            <a:schemeClr val="accent3">
              <a:lumMod val="85000"/>
            </a:schemeClr>
          </a:solidFill>
        </p:spPr>
        <p:txBody>
          <a:bodyPr wrap="square">
            <a:spAutoFit/>
          </a:bodyPr>
          <a:lstStyle/>
          <a:p>
            <a:pPr algn="just"/>
            <a:r>
              <a:rPr lang="es-ES" sz="1600" dirty="0" smtClean="0">
                <a:solidFill>
                  <a:schemeClr val="tx1"/>
                </a:solidFill>
                <a:latin typeface="Calibri" panose="020F0502020204030204" pitchFamily="34" charset="0"/>
              </a:rPr>
              <a:t>El </a:t>
            </a:r>
            <a:r>
              <a:rPr lang="es-ES" sz="1600" dirty="0">
                <a:solidFill>
                  <a:schemeClr val="tx1"/>
                </a:solidFill>
                <a:latin typeface="Calibri" panose="020F0502020204030204" pitchFamily="34" charset="0"/>
              </a:rPr>
              <a:t>desacuerdo es significativamente superior a la media en los siguientes grupos: Personas con educación básica (61,1%) y universitaria (63,8%), habitantes de las regiones de Atacama (65,7%) y Aysén (65,5), NSE E (62%), evangélicos (65,1%) y que se identifican con la izquierda (64,0%).</a:t>
            </a:r>
            <a:endParaRPr lang="es-CL" sz="1600" dirty="0">
              <a:solidFill>
                <a:schemeClr val="tx1"/>
              </a:solidFill>
              <a:latin typeface="Calibri" panose="020F0502020204030204" pitchFamily="34" charset="0"/>
            </a:endParaRPr>
          </a:p>
          <a:p>
            <a:pPr algn="just"/>
            <a:r>
              <a:rPr lang="es-ES" sz="1400" dirty="0">
                <a:solidFill>
                  <a:schemeClr val="tx1"/>
                </a:solidFill>
                <a:latin typeface="Calibri" panose="020F0502020204030204" pitchFamily="34" charset="0"/>
              </a:rPr>
              <a:t> </a:t>
            </a:r>
            <a:endParaRPr lang="es-CL" sz="1400" dirty="0">
              <a:solidFill>
                <a:schemeClr val="tx1"/>
              </a:solidFill>
              <a:latin typeface="Calibri" panose="020F0502020204030204" pitchFamily="34" charset="0"/>
            </a:endParaRPr>
          </a:p>
          <a:p>
            <a:pPr algn="just"/>
            <a:r>
              <a:rPr lang="es-ES" sz="1600" dirty="0">
                <a:solidFill>
                  <a:schemeClr val="tx1"/>
                </a:solidFill>
                <a:latin typeface="Calibri" panose="020F0502020204030204" pitchFamily="34" charset="0"/>
              </a:rPr>
              <a:t>Por su parte, el acuerdo con las “detenciones ciudadanas” es significativamente superior a la media en las regiones de Antofagasta (50,2%), Coquimbo (55,6%) y Los Ríos (52,8%), así como entre personas con educación media (47,4%) y técnica superior (49,8%), de religión católica (47,0%) y otras religiones (no católica ni evangélica) con un 54,7%.</a:t>
            </a:r>
            <a:endParaRPr lang="es-CL" sz="16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180676069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27867" y="179388"/>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ES" sz="2400" b="1" dirty="0">
                <a:solidFill>
                  <a:srgbClr val="C00000"/>
                </a:solidFill>
              </a:rPr>
              <a:t>Cultura democrática y derechos humanos</a:t>
            </a:r>
            <a:endParaRPr lang="es-CL" altLang="es-CL" sz="2400" b="1" dirty="0">
              <a:solidFill>
                <a:srgbClr val="C00000"/>
              </a:solidFill>
              <a:latin typeface="Arial-BoldMT" charset="0"/>
            </a:endParaRPr>
          </a:p>
        </p:txBody>
      </p:sp>
      <p:graphicFrame>
        <p:nvGraphicFramePr>
          <p:cNvPr id="10" name="9 Gráfico"/>
          <p:cNvGraphicFramePr/>
          <p:nvPr>
            <p:extLst>
              <p:ext uri="{D42A27DB-BD31-4B8C-83A1-F6EECF244321}">
                <p14:modId xmlns:p14="http://schemas.microsoft.com/office/powerpoint/2010/main" val="616485559"/>
              </p:ext>
            </p:extLst>
          </p:nvPr>
        </p:nvGraphicFramePr>
        <p:xfrm>
          <a:off x="0" y="755501"/>
          <a:ext cx="10080624" cy="285960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10 Gráfico"/>
          <p:cNvGraphicFramePr/>
          <p:nvPr>
            <p:extLst>
              <p:ext uri="{D42A27DB-BD31-4B8C-83A1-F6EECF244321}">
                <p14:modId xmlns:p14="http://schemas.microsoft.com/office/powerpoint/2010/main" val="2699575870"/>
              </p:ext>
            </p:extLst>
          </p:nvPr>
        </p:nvGraphicFramePr>
        <p:xfrm>
          <a:off x="718080" y="3681357"/>
          <a:ext cx="8624887" cy="377983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02482493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27867" y="179388"/>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ES" sz="2400" b="1" dirty="0">
                <a:solidFill>
                  <a:srgbClr val="C00000"/>
                </a:solidFill>
              </a:rPr>
              <a:t>Cultura democrática y derechos humanos</a:t>
            </a:r>
            <a:endParaRPr lang="es-CL" altLang="es-CL" sz="2400" b="1" dirty="0">
              <a:solidFill>
                <a:srgbClr val="C00000"/>
              </a:solidFill>
              <a:latin typeface="Arial-BoldMT" charset="0"/>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776" y="588385"/>
            <a:ext cx="8712968" cy="6008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335330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27867" y="179388"/>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ES" sz="2400" b="1" dirty="0">
                <a:solidFill>
                  <a:srgbClr val="C00000"/>
                </a:solidFill>
              </a:rPr>
              <a:t>Cultura democrática y derechos humanos</a:t>
            </a:r>
            <a:endParaRPr lang="es-CL" altLang="es-CL" sz="2400" b="1" dirty="0">
              <a:solidFill>
                <a:srgbClr val="C00000"/>
              </a:solidFill>
              <a:latin typeface="Arial-BoldMT" charset="0"/>
            </a:endParaRPr>
          </a:p>
        </p:txBody>
      </p:sp>
      <p:graphicFrame>
        <p:nvGraphicFramePr>
          <p:cNvPr id="6" name="5 Gráfico"/>
          <p:cNvGraphicFramePr/>
          <p:nvPr>
            <p:extLst>
              <p:ext uri="{D42A27DB-BD31-4B8C-83A1-F6EECF244321}">
                <p14:modId xmlns:p14="http://schemas.microsoft.com/office/powerpoint/2010/main" val="4014045923"/>
              </p:ext>
            </p:extLst>
          </p:nvPr>
        </p:nvGraphicFramePr>
        <p:xfrm>
          <a:off x="575816" y="827509"/>
          <a:ext cx="8064896" cy="4536504"/>
        </p:xfrm>
        <a:graphic>
          <a:graphicData uri="http://schemas.openxmlformats.org/drawingml/2006/chart">
            <c:chart xmlns:c="http://schemas.openxmlformats.org/drawingml/2006/chart" xmlns:r="http://schemas.openxmlformats.org/officeDocument/2006/relationships" r:id="rId4"/>
          </a:graphicData>
        </a:graphic>
      </p:graphicFrame>
      <p:sp>
        <p:nvSpPr>
          <p:cNvPr id="2" name="1 Rectángulo"/>
          <p:cNvSpPr/>
          <p:nvPr/>
        </p:nvSpPr>
        <p:spPr>
          <a:xfrm>
            <a:off x="563098" y="5464470"/>
            <a:ext cx="8208912" cy="2038507"/>
          </a:xfrm>
          <a:prstGeom prst="rect">
            <a:avLst/>
          </a:prstGeom>
          <a:solidFill>
            <a:schemeClr val="accent3">
              <a:lumMod val="85000"/>
            </a:schemeClr>
          </a:solidFill>
        </p:spPr>
        <p:txBody>
          <a:bodyPr wrap="square">
            <a:spAutoFit/>
          </a:bodyPr>
          <a:lstStyle/>
          <a:p>
            <a:pPr algn="just"/>
            <a:r>
              <a:rPr lang="es-ES" sz="1700" dirty="0" smtClean="0">
                <a:solidFill>
                  <a:schemeClr val="tx1"/>
                </a:solidFill>
                <a:latin typeface="Calibri" panose="020F0502020204030204" pitchFamily="34" charset="0"/>
              </a:rPr>
              <a:t>Se observan </a:t>
            </a:r>
            <a:r>
              <a:rPr lang="es-ES" sz="1700" dirty="0">
                <a:solidFill>
                  <a:schemeClr val="tx1"/>
                </a:solidFill>
                <a:latin typeface="Calibri" panose="020F0502020204030204" pitchFamily="34" charset="0"/>
              </a:rPr>
              <a:t>dos grupos con proporciones similares, </a:t>
            </a:r>
            <a:r>
              <a:rPr lang="es-ES" sz="1700" dirty="0" smtClean="0">
                <a:solidFill>
                  <a:schemeClr val="tx1"/>
                </a:solidFill>
                <a:latin typeface="Calibri" panose="020F0502020204030204" pitchFamily="34" charset="0"/>
              </a:rPr>
              <a:t>un segmento con una </a:t>
            </a:r>
            <a:r>
              <a:rPr lang="es-ES" sz="1700" dirty="0">
                <a:solidFill>
                  <a:schemeClr val="tx1"/>
                </a:solidFill>
                <a:latin typeface="Calibri" panose="020F0502020204030204" pitchFamily="34" charset="0"/>
              </a:rPr>
              <a:t>cultura democrática media alta y alta (53,6%), y otro grupo </a:t>
            </a:r>
            <a:r>
              <a:rPr lang="es-ES" sz="1700" dirty="0" smtClean="0">
                <a:solidFill>
                  <a:schemeClr val="tx1"/>
                </a:solidFill>
                <a:latin typeface="Calibri" panose="020F0502020204030204" pitchFamily="34" charset="0"/>
              </a:rPr>
              <a:t>(46,4%) con cultura </a:t>
            </a:r>
            <a:r>
              <a:rPr lang="es-ES" sz="1700" dirty="0">
                <a:solidFill>
                  <a:schemeClr val="tx1"/>
                </a:solidFill>
                <a:latin typeface="Calibri" panose="020F0502020204030204" pitchFamily="34" charset="0"/>
              </a:rPr>
              <a:t>democrática media y baja. </a:t>
            </a:r>
            <a:endParaRPr lang="es-CL" sz="1700" dirty="0">
              <a:solidFill>
                <a:schemeClr val="tx1"/>
              </a:solidFill>
              <a:latin typeface="Calibri" panose="020F0502020204030204" pitchFamily="34" charset="0"/>
            </a:endParaRPr>
          </a:p>
          <a:p>
            <a:pPr algn="just"/>
            <a:r>
              <a:rPr lang="es-ES" sz="1700" dirty="0">
                <a:solidFill>
                  <a:schemeClr val="tx1"/>
                </a:solidFill>
                <a:latin typeface="Calibri" panose="020F0502020204030204" pitchFamily="34" charset="0"/>
              </a:rPr>
              <a:t>En el grupo con cultura democrática media y baja (46,4%) se destacan las personas de religión católica (51,2%), de otras religiones (55,4%), simpatizantes de derecha (60,9%), del NSE ABC1 (55,8%) y que residen en la zona sur (53,1%). </a:t>
            </a:r>
            <a:endParaRPr lang="es-CL" sz="1700" dirty="0">
              <a:solidFill>
                <a:schemeClr val="tx1"/>
              </a:solidFill>
              <a:latin typeface="Calibri" panose="020F0502020204030204" pitchFamily="34" charset="0"/>
            </a:endParaRPr>
          </a:p>
          <a:p>
            <a:pPr algn="just"/>
            <a:r>
              <a:rPr lang="es-ES" sz="1700" dirty="0">
                <a:solidFill>
                  <a:schemeClr val="tx1"/>
                </a:solidFill>
                <a:latin typeface="Calibri" panose="020F0502020204030204" pitchFamily="34" charset="0"/>
              </a:rPr>
              <a:t>En el grupo que posee una cultura democrática alta y media alta predominan </a:t>
            </a:r>
            <a:r>
              <a:rPr lang="es-ES" sz="1700" dirty="0" smtClean="0">
                <a:solidFill>
                  <a:schemeClr val="tx1"/>
                </a:solidFill>
                <a:latin typeface="Calibri" panose="020F0502020204030204" pitchFamily="34" charset="0"/>
              </a:rPr>
              <a:t>las personas sin </a:t>
            </a:r>
            <a:r>
              <a:rPr lang="es-ES" sz="1700" dirty="0">
                <a:solidFill>
                  <a:schemeClr val="tx1"/>
                </a:solidFill>
                <a:latin typeface="Calibri" panose="020F0502020204030204" pitchFamily="34" charset="0"/>
              </a:rPr>
              <a:t>religión (63,6%) y simpatizantes de izquierda (61,7%). </a:t>
            </a:r>
            <a:endParaRPr lang="es-CL" sz="17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183548334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431800" y="3440621"/>
            <a:ext cx="8624887"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ES" sz="3600" b="1" dirty="0" smtClean="0">
                <a:solidFill>
                  <a:srgbClr val="C00000"/>
                </a:solidFill>
              </a:rPr>
              <a:t>Educación en derechos humanos</a:t>
            </a:r>
            <a:endParaRPr lang="es-CL" altLang="es-CL" sz="3600" b="1" dirty="0">
              <a:solidFill>
                <a:srgbClr val="C00000"/>
              </a:solidFill>
              <a:latin typeface="Arial-BoldMT" charset="0"/>
            </a:endParaRPr>
          </a:p>
        </p:txBody>
      </p:sp>
    </p:spTree>
    <p:extLst>
      <p:ext uri="{BB962C8B-B14F-4D97-AF65-F5344CB8AC3E}">
        <p14:creationId xmlns:p14="http://schemas.microsoft.com/office/powerpoint/2010/main" val="242860878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3555" name="Text Box 2"/>
          <p:cNvSpPr txBox="1">
            <a:spLocks noChangeArrowheads="1"/>
          </p:cNvSpPr>
          <p:nvPr/>
        </p:nvSpPr>
        <p:spPr bwMode="auto">
          <a:xfrm>
            <a:off x="727867" y="179388"/>
            <a:ext cx="86248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ES" sz="2400" b="1" dirty="0">
                <a:solidFill>
                  <a:srgbClr val="C00000"/>
                </a:solidFill>
              </a:rPr>
              <a:t>Educación en derechos humanos</a:t>
            </a:r>
            <a:endParaRPr lang="es-CL" altLang="es-CL" sz="2400" b="1" dirty="0">
              <a:solidFill>
                <a:srgbClr val="C00000"/>
              </a:solidFill>
              <a:latin typeface="Arial-BoldMT" charset="0"/>
            </a:endParaRPr>
          </a:p>
        </p:txBody>
      </p:sp>
      <p:graphicFrame>
        <p:nvGraphicFramePr>
          <p:cNvPr id="7" name="6 Gráfico"/>
          <p:cNvGraphicFramePr/>
          <p:nvPr>
            <p:extLst>
              <p:ext uri="{D42A27DB-BD31-4B8C-83A1-F6EECF244321}">
                <p14:modId xmlns:p14="http://schemas.microsoft.com/office/powerpoint/2010/main" val="1318021813"/>
              </p:ext>
            </p:extLst>
          </p:nvPr>
        </p:nvGraphicFramePr>
        <p:xfrm>
          <a:off x="215776" y="755501"/>
          <a:ext cx="8352927" cy="561662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7846348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1951"/>
            <a:ext cx="10080624" cy="7571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2771" name="Text Box 2"/>
          <p:cNvSpPr txBox="1">
            <a:spLocks noChangeArrowheads="1"/>
          </p:cNvSpPr>
          <p:nvPr/>
        </p:nvSpPr>
        <p:spPr bwMode="auto">
          <a:xfrm>
            <a:off x="714166" y="503106"/>
            <a:ext cx="6198353" cy="526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800" b="1" dirty="0" smtClean="0">
                <a:solidFill>
                  <a:srgbClr val="CC0000"/>
                </a:solidFill>
                <a:latin typeface="Arial-BoldMT" charset="0"/>
              </a:rPr>
              <a:t>OBSERVACIONES FINALES</a:t>
            </a:r>
            <a:endParaRPr lang="es-CL" altLang="es-CL" sz="2800" b="1" dirty="0">
              <a:solidFill>
                <a:srgbClr val="CC0000"/>
              </a:solidFill>
              <a:latin typeface="Arial-BoldMT" charset="0"/>
            </a:endParaRPr>
          </a:p>
        </p:txBody>
      </p:sp>
      <p:sp>
        <p:nvSpPr>
          <p:cNvPr id="7" name="6 Rectángulo"/>
          <p:cNvSpPr/>
          <p:nvPr/>
        </p:nvSpPr>
        <p:spPr>
          <a:xfrm>
            <a:off x="287785" y="1115541"/>
            <a:ext cx="9505056" cy="6389634"/>
          </a:xfrm>
          <a:prstGeom prst="rect">
            <a:avLst/>
          </a:prstGeom>
          <a:solidFill>
            <a:schemeClr val="accent3">
              <a:lumMod val="95000"/>
            </a:schemeClr>
          </a:solidFill>
        </p:spPr>
        <p:txBody>
          <a:bodyPr wrap="square">
            <a:spAutoFit/>
          </a:bodyPr>
          <a:lstStyle/>
          <a:p>
            <a:pPr marL="342900" indent="-342900" algn="just">
              <a:buFont typeface="+mj-lt"/>
              <a:buAutoNum type="arabicPeriod"/>
            </a:pPr>
            <a:r>
              <a:rPr lang="es-ES" sz="2400" b="1" dirty="0" smtClean="0">
                <a:solidFill>
                  <a:schemeClr val="bg2">
                    <a:lumMod val="50000"/>
                  </a:schemeClr>
                </a:solidFill>
                <a:latin typeface="Calibri" panose="020F0502020204030204" pitchFamily="34" charset="0"/>
              </a:rPr>
              <a:t>Conocimiento de los derechos humanos. </a:t>
            </a:r>
            <a:r>
              <a:rPr lang="es-ES" sz="2400" dirty="0" smtClean="0">
                <a:solidFill>
                  <a:schemeClr val="bg2">
                    <a:lumMod val="50000"/>
                  </a:schemeClr>
                </a:solidFill>
                <a:latin typeface="Calibri" panose="020F0502020204030204" pitchFamily="34" charset="0"/>
              </a:rPr>
              <a:t>Se mantienen los resultados de la encuesta anterior, que muestran un alto grado de conocimiento del concepto, y una concepción amplia de los mismos. Así, las ciudadanía relaciona los derechos humanos tanto con los civiles y políticos, como con los económicos, sociales y culturales. </a:t>
            </a:r>
          </a:p>
          <a:p>
            <a:pPr marL="342900" indent="-342900" algn="just">
              <a:buFont typeface="+mj-lt"/>
              <a:buAutoNum type="arabicPeriod"/>
            </a:pPr>
            <a:endParaRPr lang="es-ES" sz="2400" dirty="0" smtClean="0">
              <a:solidFill>
                <a:schemeClr val="bg2">
                  <a:lumMod val="50000"/>
                </a:schemeClr>
              </a:solidFill>
              <a:latin typeface="Calibri" panose="020F0502020204030204" pitchFamily="34" charset="0"/>
            </a:endParaRPr>
          </a:p>
          <a:p>
            <a:pPr marL="342900" indent="-342900" algn="just">
              <a:buFont typeface="+mj-lt"/>
              <a:buAutoNum type="arabicPeriod"/>
            </a:pPr>
            <a:r>
              <a:rPr lang="es-ES" sz="2400" b="1" dirty="0" smtClean="0">
                <a:solidFill>
                  <a:schemeClr val="bg2">
                    <a:lumMod val="50000"/>
                  </a:schemeClr>
                </a:solidFill>
                <a:latin typeface="Calibri" panose="020F0502020204030204" pitchFamily="34" charset="0"/>
              </a:rPr>
              <a:t>El rol del Estado</a:t>
            </a:r>
            <a:r>
              <a:rPr lang="es-ES" sz="2400" dirty="0" smtClean="0">
                <a:solidFill>
                  <a:schemeClr val="bg2">
                    <a:lumMod val="50000"/>
                  </a:schemeClr>
                </a:solidFill>
                <a:latin typeface="Calibri" panose="020F0502020204030204" pitchFamily="34" charset="0"/>
              </a:rPr>
              <a:t>. Del mismo modo, existe una opinión mayoritaria que reconoce al Estado como el principal responsable de garantizar los derechos humanos, y que le asigna a la comunidad internacional un rol de importancia en la vigilancia del accionar estatal.</a:t>
            </a:r>
          </a:p>
          <a:p>
            <a:pPr marL="342900" indent="-342900" algn="just">
              <a:buFont typeface="+mj-lt"/>
              <a:buAutoNum type="arabicPeriod"/>
            </a:pPr>
            <a:endParaRPr lang="es-ES" sz="2400" dirty="0" smtClean="0">
              <a:solidFill>
                <a:schemeClr val="bg2">
                  <a:lumMod val="50000"/>
                </a:schemeClr>
              </a:solidFill>
              <a:latin typeface="Calibri" panose="020F0502020204030204" pitchFamily="34" charset="0"/>
            </a:endParaRPr>
          </a:p>
          <a:p>
            <a:pPr marL="342900" indent="-342900" algn="just">
              <a:buFont typeface="+mj-lt"/>
              <a:buAutoNum type="arabicPeriod"/>
            </a:pPr>
            <a:r>
              <a:rPr lang="es-ES" sz="2400" b="1" dirty="0" smtClean="0">
                <a:solidFill>
                  <a:schemeClr val="bg2">
                    <a:lumMod val="50000"/>
                  </a:schemeClr>
                </a:solidFill>
                <a:latin typeface="Calibri" panose="020F0502020204030204" pitchFamily="34" charset="0"/>
              </a:rPr>
              <a:t>Democracia y derechos humanos</a:t>
            </a:r>
            <a:r>
              <a:rPr lang="es-ES" sz="2400" dirty="0" smtClean="0">
                <a:solidFill>
                  <a:schemeClr val="bg2">
                    <a:lumMod val="50000"/>
                  </a:schemeClr>
                </a:solidFill>
                <a:latin typeface="Calibri" panose="020F0502020204030204" pitchFamily="34" charset="0"/>
              </a:rPr>
              <a:t>. No obstante lo anterior, las respuestas de la ciudadanía revelan la tensión que persiste entre la valoración de la democracia y algunos principios de derechos humanos, reflejando rasgos autoritarios de la cultura nacional, que al tiempo que valoran los derechos humanos, desestiman el rol de la democracia en sus condiciones de posibilidad. </a:t>
            </a:r>
          </a:p>
          <a:p>
            <a:pPr marL="342900" indent="-342900" algn="just">
              <a:buFont typeface="+mj-lt"/>
              <a:buAutoNum type="arabicPeriod"/>
            </a:pPr>
            <a:endParaRPr lang="es-ES" sz="1600" dirty="0" smtClean="0">
              <a:solidFill>
                <a:schemeClr val="bg2">
                  <a:lumMod val="50000"/>
                </a:schemeClr>
              </a:solidFill>
              <a:latin typeface="Calibri" panose="020F0502020204030204" pitchFamily="34" charset="0"/>
            </a:endParaRPr>
          </a:p>
          <a:p>
            <a:pPr marL="342900" indent="-342900" algn="just">
              <a:buFont typeface="+mj-lt"/>
              <a:buAutoNum type="arabicPeriod"/>
            </a:pPr>
            <a:endParaRPr lang="es-CL" sz="1600" dirty="0">
              <a:solidFill>
                <a:schemeClr val="bg2">
                  <a:lumMod val="50000"/>
                </a:schemeClr>
              </a:solidFill>
              <a:latin typeface="Calibri" panose="020F0502020204030204" pitchFamily="34" charset="0"/>
            </a:endParaRPr>
          </a:p>
        </p:txBody>
      </p:sp>
    </p:spTree>
    <p:extLst>
      <p:ext uri="{BB962C8B-B14F-4D97-AF65-F5344CB8AC3E}">
        <p14:creationId xmlns:p14="http://schemas.microsoft.com/office/powerpoint/2010/main" val="281920517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1951"/>
            <a:ext cx="10080624" cy="7571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2771" name="Text Box 2"/>
          <p:cNvSpPr txBox="1">
            <a:spLocks noChangeArrowheads="1"/>
          </p:cNvSpPr>
          <p:nvPr/>
        </p:nvSpPr>
        <p:spPr bwMode="auto">
          <a:xfrm>
            <a:off x="714166" y="503106"/>
            <a:ext cx="7926546" cy="526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800" b="1" dirty="0" smtClean="0">
                <a:solidFill>
                  <a:srgbClr val="CC0000"/>
                </a:solidFill>
                <a:latin typeface="Arial-BoldMT" charset="0"/>
              </a:rPr>
              <a:t>OBSERVACIONES FINALES (CONT.)</a:t>
            </a:r>
            <a:endParaRPr lang="es-CL" altLang="es-CL" sz="2800" b="1" dirty="0">
              <a:solidFill>
                <a:srgbClr val="CC0000"/>
              </a:solidFill>
              <a:latin typeface="Arial-BoldMT" charset="0"/>
            </a:endParaRPr>
          </a:p>
        </p:txBody>
      </p:sp>
      <p:sp>
        <p:nvSpPr>
          <p:cNvPr id="7" name="6 Rectángulo"/>
          <p:cNvSpPr/>
          <p:nvPr/>
        </p:nvSpPr>
        <p:spPr>
          <a:xfrm>
            <a:off x="287785" y="1115541"/>
            <a:ext cx="9505056" cy="6217664"/>
          </a:xfrm>
          <a:prstGeom prst="rect">
            <a:avLst/>
          </a:prstGeom>
          <a:solidFill>
            <a:schemeClr val="accent3">
              <a:lumMod val="95000"/>
            </a:schemeClr>
          </a:solidFill>
        </p:spPr>
        <p:txBody>
          <a:bodyPr wrap="square">
            <a:spAutoFit/>
          </a:bodyPr>
          <a:lstStyle/>
          <a:p>
            <a:pPr marL="342900" indent="-342900" algn="just">
              <a:buFont typeface="+mj-lt"/>
              <a:buAutoNum type="arabicPeriod"/>
            </a:pPr>
            <a:endParaRPr lang="es-ES" sz="2000" dirty="0">
              <a:solidFill>
                <a:schemeClr val="bg2">
                  <a:lumMod val="50000"/>
                </a:schemeClr>
              </a:solidFill>
              <a:latin typeface="Calibri" panose="020F0502020204030204" pitchFamily="34" charset="0"/>
            </a:endParaRPr>
          </a:p>
          <a:p>
            <a:pPr algn="just"/>
            <a:r>
              <a:rPr lang="es-ES" sz="2000" b="1" dirty="0" smtClean="0">
                <a:solidFill>
                  <a:schemeClr val="bg2">
                    <a:lumMod val="50000"/>
                  </a:schemeClr>
                </a:solidFill>
                <a:latin typeface="Calibri" panose="020F0502020204030204" pitchFamily="34" charset="0"/>
              </a:rPr>
              <a:t>4.	Percepción </a:t>
            </a:r>
            <a:r>
              <a:rPr lang="es-ES" sz="2000" b="1" dirty="0">
                <a:solidFill>
                  <a:schemeClr val="bg2">
                    <a:lumMod val="50000"/>
                  </a:schemeClr>
                </a:solidFill>
                <a:latin typeface="Calibri" panose="020F0502020204030204" pitchFamily="34" charset="0"/>
              </a:rPr>
              <a:t>de vulneración</a:t>
            </a:r>
            <a:r>
              <a:rPr lang="es-ES" sz="2000" dirty="0">
                <a:solidFill>
                  <a:schemeClr val="bg2">
                    <a:lumMod val="50000"/>
                  </a:schemeClr>
                </a:solidFill>
                <a:latin typeface="Calibri" panose="020F0502020204030204" pitchFamily="34" charset="0"/>
              </a:rPr>
              <a:t>. La III ENDH 2015, al igual que la encuesta del 2013, señala que los derechos percibidos como los más vulnerados son los DESC. </a:t>
            </a:r>
          </a:p>
          <a:p>
            <a:pPr marL="342900" indent="-342900" algn="just">
              <a:buFont typeface="+mj-lt"/>
              <a:buAutoNum type="arabicPeriod"/>
            </a:pPr>
            <a:endParaRPr lang="es-ES" sz="2000" dirty="0">
              <a:solidFill>
                <a:schemeClr val="bg2">
                  <a:lumMod val="50000"/>
                </a:schemeClr>
              </a:solidFill>
              <a:latin typeface="Calibri" panose="020F0502020204030204" pitchFamily="34" charset="0"/>
            </a:endParaRPr>
          </a:p>
          <a:p>
            <a:pPr algn="just"/>
            <a:r>
              <a:rPr lang="es-ES" sz="2000" dirty="0">
                <a:solidFill>
                  <a:schemeClr val="bg2">
                    <a:lumMod val="50000"/>
                  </a:schemeClr>
                </a:solidFill>
                <a:latin typeface="Calibri" panose="020F0502020204030204" pitchFamily="34" charset="0"/>
              </a:rPr>
              <a:t>Tarea pendiente del Estado chileno: avanzar en igualdad. En relación al respeto de los DESC se observa que, si bien hay un acuerdo en que existe una garantía de acceso (como en el caso de la salud y la educación) no se percibe lo mismo en cuanto a la “calidad” de los servicios que se entregan. Tal y como se mencionó  anteriormente, se mantiene la percepción mayoritaria compartida por las cuatro quintas partes de la población de que el acceso a bienes y servicios de calidad  depende de la capacidad de pago de las personas: salud (82,3%), educación (79,6%) y vivienda (81,3%) de calidad (</a:t>
            </a:r>
            <a:r>
              <a:rPr lang="es-ES" sz="2000" u="sng" dirty="0">
                <a:solidFill>
                  <a:schemeClr val="bg2">
                    <a:lumMod val="50000"/>
                  </a:schemeClr>
                </a:solidFill>
                <a:latin typeface="Calibri" panose="020F0502020204030204" pitchFamily="34" charset="0"/>
              </a:rPr>
              <a:t>Cuadro no incluido en presentación</a:t>
            </a:r>
            <a:r>
              <a:rPr lang="es-ES" sz="2000" dirty="0">
                <a:solidFill>
                  <a:schemeClr val="bg2">
                    <a:lumMod val="50000"/>
                  </a:schemeClr>
                </a:solidFill>
                <a:latin typeface="Calibri" panose="020F0502020204030204" pitchFamily="34" charset="0"/>
              </a:rPr>
              <a:t>). Estos porcentajes son mayores con respecto a la encuesta del 2013. </a:t>
            </a:r>
          </a:p>
          <a:p>
            <a:pPr marL="342900" indent="-342900" algn="just">
              <a:buFont typeface="+mj-lt"/>
              <a:buAutoNum type="arabicPeriod"/>
            </a:pPr>
            <a:endParaRPr lang="es-ES" sz="2000" dirty="0">
              <a:solidFill>
                <a:schemeClr val="bg2">
                  <a:lumMod val="50000"/>
                </a:schemeClr>
              </a:solidFill>
              <a:latin typeface="Calibri" panose="020F0502020204030204" pitchFamily="34" charset="0"/>
            </a:endParaRPr>
          </a:p>
          <a:p>
            <a:pPr marL="342900" indent="-342900" algn="just">
              <a:buAutoNum type="arabicPeriod" startAt="5"/>
            </a:pPr>
            <a:r>
              <a:rPr lang="es-ES" sz="2000" b="1" dirty="0">
                <a:solidFill>
                  <a:schemeClr val="bg2">
                    <a:lumMod val="50000"/>
                  </a:schemeClr>
                </a:solidFill>
                <a:latin typeface="Calibri" panose="020F0502020204030204" pitchFamily="34" charset="0"/>
              </a:rPr>
              <a:t>Discriminación. </a:t>
            </a:r>
            <a:r>
              <a:rPr lang="es-ES" sz="2000" dirty="0">
                <a:solidFill>
                  <a:schemeClr val="bg2">
                    <a:lumMod val="50000"/>
                  </a:schemeClr>
                </a:solidFill>
                <a:latin typeface="Calibri" panose="020F0502020204030204" pitchFamily="34" charset="0"/>
              </a:rPr>
              <a:t>Se consolidan unos grupos de población que tendrían límites discriminatorios para el ejercicio de sus derechos: mujeres, diversidades sexuales, población penal y pueblos indígenas.</a:t>
            </a:r>
          </a:p>
          <a:p>
            <a:pPr marL="342900" indent="-342900" algn="just">
              <a:buAutoNum type="arabicPeriod" startAt="5"/>
            </a:pPr>
            <a:r>
              <a:rPr lang="es-ES" sz="2000" b="1" dirty="0">
                <a:solidFill>
                  <a:schemeClr val="bg2">
                    <a:lumMod val="50000"/>
                  </a:schemeClr>
                </a:solidFill>
                <a:latin typeface="Calibri" panose="020F0502020204030204" pitchFamily="34" charset="0"/>
              </a:rPr>
              <a:t>Educación en derechos humanos: </a:t>
            </a:r>
            <a:r>
              <a:rPr lang="es-ES" sz="2000" dirty="0">
                <a:solidFill>
                  <a:schemeClr val="bg2">
                    <a:lumMod val="50000"/>
                  </a:schemeClr>
                </a:solidFill>
                <a:latin typeface="Calibri" panose="020F0502020204030204" pitchFamily="34" charset="0"/>
              </a:rPr>
              <a:t>la gran mayoría de la población considera la educación en derechos humanos una herramienta necesaria para la formación de ciudadanía, y para la formación de las Fuerzas Armadas y de Orden y Seguridad.</a:t>
            </a:r>
          </a:p>
          <a:p>
            <a:pPr algn="just"/>
            <a:endParaRPr lang="es-ES" sz="1600" dirty="0" smtClean="0">
              <a:solidFill>
                <a:schemeClr val="bg2">
                  <a:lumMod val="50000"/>
                </a:schemeClr>
              </a:solidFill>
              <a:latin typeface="Calibri" panose="020F0502020204030204" pitchFamily="34" charset="0"/>
            </a:endParaRPr>
          </a:p>
          <a:p>
            <a:pPr marL="342900" indent="-342900" algn="just">
              <a:buFont typeface="+mj-lt"/>
              <a:buAutoNum type="arabicPeriod"/>
            </a:pPr>
            <a:endParaRPr lang="es-CL" sz="1600" dirty="0" smtClean="0">
              <a:solidFill>
                <a:schemeClr val="bg2">
                  <a:lumMod val="50000"/>
                </a:schemeClr>
              </a:solidFill>
              <a:latin typeface="Calibri" panose="020F0502020204030204" pitchFamily="34" charset="0"/>
            </a:endParaRPr>
          </a:p>
          <a:p>
            <a:pPr marL="342900" indent="-342900" algn="just">
              <a:buFont typeface="+mj-lt"/>
              <a:buAutoNum type="arabicPeriod"/>
            </a:pPr>
            <a:endParaRPr lang="es-CL" sz="1600" dirty="0">
              <a:solidFill>
                <a:schemeClr val="bg2">
                  <a:lumMod val="50000"/>
                </a:schemeClr>
              </a:solidFill>
              <a:latin typeface="Calibri" panose="020F0502020204030204" pitchFamily="34" charset="0"/>
            </a:endParaRPr>
          </a:p>
        </p:txBody>
      </p:sp>
    </p:spTree>
    <p:extLst>
      <p:ext uri="{BB962C8B-B14F-4D97-AF65-F5344CB8AC3E}">
        <p14:creationId xmlns:p14="http://schemas.microsoft.com/office/powerpoint/2010/main" val="422001078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5363" name="Text Box 2"/>
          <p:cNvSpPr txBox="1">
            <a:spLocks noChangeArrowheads="1"/>
          </p:cNvSpPr>
          <p:nvPr/>
        </p:nvSpPr>
        <p:spPr bwMode="auto">
          <a:xfrm>
            <a:off x="727867" y="539477"/>
            <a:ext cx="8624888" cy="54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eaLnBrk="1"/>
            <a:endParaRPr lang="es-CL" altLang="es-CL" sz="2800" b="1" dirty="0" smtClean="0">
              <a:solidFill>
                <a:srgbClr val="C00000"/>
              </a:solidFill>
              <a:latin typeface="Arial-BoldMT" charset="0"/>
            </a:endParaRPr>
          </a:p>
          <a:p>
            <a:pPr eaLnBrk="1"/>
            <a:endParaRPr lang="es-CL" altLang="es-CL" sz="2800" b="1" dirty="0">
              <a:solidFill>
                <a:srgbClr val="C00000"/>
              </a:solidFill>
              <a:latin typeface="Arial-BoldMT" charset="0"/>
            </a:endParaRPr>
          </a:p>
          <a:p>
            <a:pPr eaLnBrk="1"/>
            <a:endParaRPr lang="es-CL" altLang="es-CL" sz="2800" b="1" dirty="0" smtClean="0">
              <a:solidFill>
                <a:srgbClr val="C00000"/>
              </a:solidFill>
              <a:latin typeface="Arial-BoldMT" charset="0"/>
            </a:endParaRPr>
          </a:p>
          <a:p>
            <a:pPr eaLnBrk="1"/>
            <a:endParaRPr lang="es-CL" altLang="es-CL" sz="2800" b="1" dirty="0">
              <a:solidFill>
                <a:srgbClr val="C00000"/>
              </a:solidFill>
              <a:latin typeface="Arial-BoldMT" charset="0"/>
            </a:endParaRPr>
          </a:p>
          <a:p>
            <a:pPr eaLnBrk="1"/>
            <a:endParaRPr lang="es-CL" altLang="es-CL" sz="2800" b="1" dirty="0" smtClean="0">
              <a:solidFill>
                <a:srgbClr val="C00000"/>
              </a:solidFill>
              <a:latin typeface="Arial-BoldMT" charset="0"/>
            </a:endParaRPr>
          </a:p>
          <a:p>
            <a:pPr eaLnBrk="1"/>
            <a:endParaRPr lang="es-CL" altLang="es-CL" sz="2800" b="1" dirty="0">
              <a:solidFill>
                <a:srgbClr val="C00000"/>
              </a:solidFill>
              <a:latin typeface="Arial-BoldMT" charset="0"/>
            </a:endParaRPr>
          </a:p>
          <a:p>
            <a:pPr eaLnBrk="1"/>
            <a:endParaRPr lang="es-CL" altLang="es-CL" sz="2800" b="1" dirty="0" smtClean="0">
              <a:solidFill>
                <a:srgbClr val="C00000"/>
              </a:solidFill>
              <a:latin typeface="Arial-BoldMT" charset="0"/>
            </a:endParaRPr>
          </a:p>
          <a:p>
            <a:pPr eaLnBrk="1"/>
            <a:r>
              <a:rPr lang="es-CL" altLang="es-CL" sz="2800" b="1" dirty="0">
                <a:solidFill>
                  <a:srgbClr val="C00000"/>
                </a:solidFill>
                <a:latin typeface="Arial-BoldMT" charset="0"/>
              </a:rPr>
              <a:t>	</a:t>
            </a:r>
            <a:r>
              <a:rPr lang="es-CL" altLang="es-CL" sz="2800" b="1" dirty="0" smtClean="0">
                <a:solidFill>
                  <a:srgbClr val="C00000"/>
                </a:solidFill>
                <a:latin typeface="Arial-BoldMT" charset="0"/>
              </a:rPr>
              <a:t>					</a:t>
            </a:r>
            <a:r>
              <a:rPr lang="es-CL" altLang="es-CL" sz="4400" b="1" dirty="0" smtClean="0">
                <a:solidFill>
                  <a:srgbClr val="C00000"/>
                </a:solidFill>
                <a:latin typeface="Arial-BoldMT" charset="0"/>
              </a:rPr>
              <a:t>RESULTADOS</a:t>
            </a:r>
          </a:p>
          <a:p>
            <a:pPr eaLnBrk="1"/>
            <a:endParaRPr lang="es-CL" altLang="es-CL" sz="2400" b="1" dirty="0" smtClean="0">
              <a:solidFill>
                <a:srgbClr val="C00000"/>
              </a:solidFill>
              <a:latin typeface="Arial-BoldMT" charset="0"/>
            </a:endParaRPr>
          </a:p>
          <a:p>
            <a:pPr eaLnBrk="1"/>
            <a:endParaRPr lang="es-CL" altLang="es-CL" sz="2400" b="1" i="1" dirty="0">
              <a:solidFill>
                <a:srgbClr val="C00000"/>
              </a:solidFill>
              <a:latin typeface="Arial-BoldMT" charset="0"/>
            </a:endParaRPr>
          </a:p>
          <a:p>
            <a:pPr eaLnBrk="1"/>
            <a:endParaRPr lang="es-CL" sz="2400" dirty="0">
              <a:solidFill>
                <a:srgbClr val="C00000"/>
              </a:solidFill>
            </a:endParaRPr>
          </a:p>
          <a:p>
            <a:pPr lvl="0" eaLnBrk="1"/>
            <a:endParaRPr lang="es-CL" altLang="es-CL" sz="2400" b="1" i="1" dirty="0">
              <a:solidFill>
                <a:srgbClr val="C00000"/>
              </a:solidFill>
              <a:latin typeface="Arial-BoldMT" charset="0"/>
            </a:endParaRPr>
          </a:p>
          <a:p>
            <a:pPr eaLnBrk="1"/>
            <a:endParaRPr lang="es-CL" altLang="es-CL" sz="2400" b="1" i="1" dirty="0" smtClean="0">
              <a:solidFill>
                <a:srgbClr val="C00000"/>
              </a:solidFill>
              <a:latin typeface="Arial-BoldMT" charset="0"/>
            </a:endParaRPr>
          </a:p>
          <a:p>
            <a:pPr eaLnBrk="1"/>
            <a:endParaRPr lang="es-CL" altLang="es-CL" sz="2400" b="1" i="1" dirty="0">
              <a:solidFill>
                <a:srgbClr val="C00000"/>
              </a:solidFill>
              <a:latin typeface="Arial-BoldMT" charset="0"/>
            </a:endParaRPr>
          </a:p>
        </p:txBody>
      </p:sp>
    </p:spTree>
    <p:extLst>
      <p:ext uri="{BB962C8B-B14F-4D97-AF65-F5344CB8AC3E}">
        <p14:creationId xmlns:p14="http://schemas.microsoft.com/office/powerpoint/2010/main" val="328933476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descr="Logo-vertical-small"/>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b="35860"/>
          <a:stretch>
            <a:fillRect/>
          </a:stretch>
        </p:blipFill>
        <p:spPr bwMode="auto">
          <a:xfrm>
            <a:off x="2955925" y="2084388"/>
            <a:ext cx="4387850" cy="466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5 Imagen" descr="http://1.bp.blogspot.com/-KJpcZlnSPHM/UDcMvyrNQdI/AAAAAAAAjyE/yQp_E9eRwto/s1600/INDH+Chil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1800" y="179389"/>
            <a:ext cx="3272556" cy="159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Rectángulo"/>
          <p:cNvSpPr>
            <a:spLocks noChangeArrowheads="1"/>
          </p:cNvSpPr>
          <p:nvPr/>
        </p:nvSpPr>
        <p:spPr bwMode="auto">
          <a:xfrm>
            <a:off x="669925" y="2339975"/>
            <a:ext cx="9001125"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defRPr/>
            </a:pPr>
            <a:r>
              <a:rPr lang="es-CL" altLang="es-CL" sz="3600" b="1" dirty="0" smtClean="0">
                <a:solidFill>
                  <a:schemeClr val="bg2">
                    <a:lumMod val="50000"/>
                  </a:schemeClr>
                </a:solidFill>
                <a:latin typeface="Calibri" panose="020F0502020204030204" pitchFamily="34" charset="0"/>
              </a:rPr>
              <a:t>III </a:t>
            </a:r>
            <a:r>
              <a:rPr lang="es-CL" altLang="es-CL" sz="3600" b="1" dirty="0">
                <a:solidFill>
                  <a:schemeClr val="bg2">
                    <a:lumMod val="50000"/>
                  </a:schemeClr>
                </a:solidFill>
                <a:latin typeface="Calibri" panose="020F0502020204030204" pitchFamily="34" charset="0"/>
              </a:rPr>
              <a:t>ENCUESTA NACIONAL </a:t>
            </a:r>
          </a:p>
          <a:p>
            <a:pPr algn="ctr">
              <a:lnSpc>
                <a:spcPct val="100000"/>
              </a:lnSpc>
              <a:defRPr/>
            </a:pPr>
            <a:r>
              <a:rPr lang="es-CL" altLang="es-CL" sz="3600" b="1" dirty="0" smtClean="0">
                <a:solidFill>
                  <a:schemeClr val="bg2">
                    <a:lumMod val="50000"/>
                  </a:schemeClr>
                </a:solidFill>
                <a:latin typeface="Calibri" panose="020F0502020204030204" pitchFamily="34" charset="0"/>
              </a:rPr>
              <a:t>DE </a:t>
            </a:r>
            <a:r>
              <a:rPr lang="es-CL" altLang="es-CL" sz="3600" b="1" dirty="0">
                <a:solidFill>
                  <a:schemeClr val="bg2">
                    <a:lumMod val="50000"/>
                  </a:schemeClr>
                </a:solidFill>
                <a:latin typeface="Calibri" panose="020F0502020204030204" pitchFamily="34" charset="0"/>
              </a:rPr>
              <a:t>DERECHOS </a:t>
            </a:r>
            <a:r>
              <a:rPr lang="es-CL" altLang="es-CL" sz="3600" b="1" dirty="0" smtClean="0">
                <a:solidFill>
                  <a:schemeClr val="bg2">
                    <a:lumMod val="50000"/>
                  </a:schemeClr>
                </a:solidFill>
                <a:latin typeface="Calibri" panose="020F0502020204030204" pitchFamily="34" charset="0"/>
              </a:rPr>
              <a:t>HUMANOS</a:t>
            </a:r>
          </a:p>
          <a:p>
            <a:pPr algn="ctr">
              <a:lnSpc>
                <a:spcPct val="100000"/>
              </a:lnSpc>
              <a:defRPr/>
            </a:pPr>
            <a:endParaRPr lang="es-CL" altLang="es-CL" sz="3200" b="1" dirty="0">
              <a:solidFill>
                <a:schemeClr val="bg2">
                  <a:lumMod val="50000"/>
                </a:schemeClr>
              </a:solidFill>
              <a:latin typeface="Calibri" panose="020F0502020204030204" pitchFamily="34" charset="0"/>
            </a:endParaRPr>
          </a:p>
          <a:p>
            <a:pPr algn="ctr">
              <a:lnSpc>
                <a:spcPct val="100000"/>
              </a:lnSpc>
              <a:defRPr/>
            </a:pPr>
            <a:r>
              <a:rPr lang="es-CL" altLang="es-CL" sz="3600" b="1" dirty="0" smtClean="0">
                <a:solidFill>
                  <a:schemeClr val="bg2">
                    <a:lumMod val="50000"/>
                  </a:schemeClr>
                </a:solidFill>
                <a:latin typeface="Calibri" panose="020F0502020204030204" pitchFamily="34" charset="0"/>
              </a:rPr>
              <a:t>2015</a:t>
            </a:r>
            <a:endParaRPr lang="es-CL" altLang="es-CL" sz="3600" b="1" dirty="0">
              <a:solidFill>
                <a:schemeClr val="bg2">
                  <a:lumMod val="50000"/>
                </a:schemeClr>
              </a:solidFill>
              <a:latin typeface="Calibri" panose="020F0502020204030204" pitchFamily="34" charset="0"/>
            </a:endParaRPr>
          </a:p>
        </p:txBody>
      </p:sp>
    </p:spTree>
    <p:extLst>
      <p:ext uri="{BB962C8B-B14F-4D97-AF65-F5344CB8AC3E}">
        <p14:creationId xmlns:p14="http://schemas.microsoft.com/office/powerpoint/2010/main" val="77633106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5363" name="Text Box 2"/>
          <p:cNvSpPr txBox="1">
            <a:spLocks noChangeArrowheads="1"/>
          </p:cNvSpPr>
          <p:nvPr/>
        </p:nvSpPr>
        <p:spPr bwMode="auto">
          <a:xfrm>
            <a:off x="727867" y="539477"/>
            <a:ext cx="8624888" cy="54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eaLnBrk="1"/>
            <a:endParaRPr lang="es-CL" altLang="es-CL" sz="2800" b="1" dirty="0" smtClean="0">
              <a:solidFill>
                <a:srgbClr val="C00000"/>
              </a:solidFill>
              <a:latin typeface="Arial-BoldMT" charset="0"/>
            </a:endParaRPr>
          </a:p>
          <a:p>
            <a:pPr eaLnBrk="1"/>
            <a:endParaRPr lang="es-CL" altLang="es-CL" sz="2800" b="1" dirty="0">
              <a:solidFill>
                <a:srgbClr val="C00000"/>
              </a:solidFill>
              <a:latin typeface="Arial-BoldMT" charset="0"/>
            </a:endParaRPr>
          </a:p>
          <a:p>
            <a:pPr eaLnBrk="1"/>
            <a:endParaRPr lang="es-CL" altLang="es-CL" sz="2800" b="1" dirty="0" smtClean="0">
              <a:solidFill>
                <a:srgbClr val="C00000"/>
              </a:solidFill>
              <a:latin typeface="Arial-BoldMT" charset="0"/>
            </a:endParaRPr>
          </a:p>
          <a:p>
            <a:pPr eaLnBrk="1"/>
            <a:endParaRPr lang="es-CL" altLang="es-CL" sz="2800" b="1" dirty="0">
              <a:solidFill>
                <a:srgbClr val="C00000"/>
              </a:solidFill>
              <a:latin typeface="Arial-BoldMT" charset="0"/>
            </a:endParaRPr>
          </a:p>
          <a:p>
            <a:pPr eaLnBrk="1"/>
            <a:endParaRPr lang="es-CL" altLang="es-CL" sz="2800" b="1" dirty="0" smtClean="0">
              <a:solidFill>
                <a:srgbClr val="C00000"/>
              </a:solidFill>
              <a:latin typeface="Arial-BoldMT" charset="0"/>
            </a:endParaRPr>
          </a:p>
          <a:p>
            <a:pPr eaLnBrk="1"/>
            <a:endParaRPr lang="es-CL" altLang="es-CL" sz="2800" b="1" dirty="0">
              <a:solidFill>
                <a:srgbClr val="C00000"/>
              </a:solidFill>
              <a:latin typeface="Arial-BoldMT" charset="0"/>
            </a:endParaRPr>
          </a:p>
          <a:p>
            <a:pPr eaLnBrk="1"/>
            <a:endParaRPr lang="es-CL" altLang="es-CL" sz="2800" b="1" dirty="0" smtClean="0">
              <a:solidFill>
                <a:srgbClr val="C00000"/>
              </a:solidFill>
              <a:latin typeface="Arial-BoldMT" charset="0"/>
            </a:endParaRPr>
          </a:p>
          <a:p>
            <a:pPr algn="ctr" eaLnBrk="1"/>
            <a:r>
              <a:rPr lang="es-CL" altLang="es-CL" sz="2800" b="1" dirty="0">
                <a:solidFill>
                  <a:srgbClr val="C00000"/>
                </a:solidFill>
                <a:latin typeface="Arial-BoldMT" charset="0"/>
              </a:rPr>
              <a:t>	</a:t>
            </a:r>
            <a:r>
              <a:rPr lang="es-CL" altLang="es-CL" sz="3600" b="1" dirty="0" smtClean="0">
                <a:solidFill>
                  <a:srgbClr val="C00000"/>
                </a:solidFill>
                <a:latin typeface="Arial-BoldMT" charset="0"/>
              </a:rPr>
              <a:t>Definición, evolución y responsabilidad de garantizar	</a:t>
            </a:r>
            <a:r>
              <a:rPr lang="es-CL" altLang="es-CL" sz="2800" b="1" dirty="0" smtClean="0">
                <a:solidFill>
                  <a:srgbClr val="C00000"/>
                </a:solidFill>
                <a:latin typeface="Arial-BoldMT" charset="0"/>
              </a:rPr>
              <a:t>	</a:t>
            </a:r>
            <a:endParaRPr lang="es-CL" altLang="es-CL" sz="2400" b="1" dirty="0" smtClean="0">
              <a:solidFill>
                <a:srgbClr val="C00000"/>
              </a:solidFill>
              <a:latin typeface="Arial-BoldMT" charset="0"/>
            </a:endParaRPr>
          </a:p>
          <a:p>
            <a:pPr eaLnBrk="1"/>
            <a:endParaRPr lang="es-CL" altLang="es-CL" sz="2400" b="1" i="1" dirty="0">
              <a:solidFill>
                <a:srgbClr val="C00000"/>
              </a:solidFill>
              <a:latin typeface="Arial-BoldMT" charset="0"/>
            </a:endParaRPr>
          </a:p>
          <a:p>
            <a:pPr eaLnBrk="1"/>
            <a:endParaRPr lang="es-CL" sz="2400" dirty="0">
              <a:solidFill>
                <a:srgbClr val="C00000"/>
              </a:solidFill>
            </a:endParaRPr>
          </a:p>
          <a:p>
            <a:pPr lvl="0" eaLnBrk="1"/>
            <a:endParaRPr lang="es-CL" altLang="es-CL" sz="2400" b="1" i="1" dirty="0">
              <a:solidFill>
                <a:srgbClr val="C00000"/>
              </a:solidFill>
              <a:latin typeface="Arial-BoldMT" charset="0"/>
            </a:endParaRPr>
          </a:p>
          <a:p>
            <a:pPr eaLnBrk="1"/>
            <a:endParaRPr lang="es-CL" altLang="es-CL" sz="2400" b="1" i="1" dirty="0" smtClean="0">
              <a:solidFill>
                <a:srgbClr val="C00000"/>
              </a:solidFill>
              <a:latin typeface="Arial-BoldMT" charset="0"/>
            </a:endParaRPr>
          </a:p>
          <a:p>
            <a:pPr eaLnBrk="1"/>
            <a:endParaRPr lang="es-CL" altLang="es-CL" sz="2400" b="1" i="1" dirty="0">
              <a:solidFill>
                <a:srgbClr val="C00000"/>
              </a:solidFill>
              <a:latin typeface="Arial-BoldMT" charset="0"/>
            </a:endParaRPr>
          </a:p>
        </p:txBody>
      </p:sp>
    </p:spTree>
    <p:extLst>
      <p:ext uri="{BB962C8B-B14F-4D97-AF65-F5344CB8AC3E}">
        <p14:creationId xmlns:p14="http://schemas.microsoft.com/office/powerpoint/2010/main" val="195058499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80624"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5363" name="Text Box 2"/>
          <p:cNvSpPr txBox="1">
            <a:spLocks noChangeArrowheads="1"/>
          </p:cNvSpPr>
          <p:nvPr/>
        </p:nvSpPr>
        <p:spPr bwMode="auto">
          <a:xfrm>
            <a:off x="685800" y="179388"/>
            <a:ext cx="86248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400" b="1" dirty="0" smtClean="0">
                <a:solidFill>
                  <a:srgbClr val="C00000"/>
                </a:solidFill>
                <a:latin typeface="Arial-BoldMT" charset="0"/>
              </a:rPr>
              <a:t>Percepción </a:t>
            </a:r>
            <a:r>
              <a:rPr lang="es-CL" altLang="es-CL" sz="2400" b="1" dirty="0">
                <a:solidFill>
                  <a:srgbClr val="C00000"/>
                </a:solidFill>
                <a:latin typeface="Arial-BoldMT" charset="0"/>
              </a:rPr>
              <a:t>sobre Derechos Humanos</a:t>
            </a:r>
          </a:p>
        </p:txBody>
      </p:sp>
      <p:graphicFrame>
        <p:nvGraphicFramePr>
          <p:cNvPr id="7" name="6 Gráfico"/>
          <p:cNvGraphicFramePr/>
          <p:nvPr>
            <p:extLst>
              <p:ext uri="{D42A27DB-BD31-4B8C-83A1-F6EECF244321}">
                <p14:modId xmlns:p14="http://schemas.microsoft.com/office/powerpoint/2010/main" val="1634482203"/>
              </p:ext>
            </p:extLst>
          </p:nvPr>
        </p:nvGraphicFramePr>
        <p:xfrm>
          <a:off x="143768" y="579438"/>
          <a:ext cx="4854476" cy="647304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7 Gráfico"/>
          <p:cNvGraphicFramePr/>
          <p:nvPr>
            <p:extLst>
              <p:ext uri="{D42A27DB-BD31-4B8C-83A1-F6EECF244321}">
                <p14:modId xmlns:p14="http://schemas.microsoft.com/office/powerpoint/2010/main" val="226056218"/>
              </p:ext>
            </p:extLst>
          </p:nvPr>
        </p:nvGraphicFramePr>
        <p:xfrm>
          <a:off x="5101870" y="602389"/>
          <a:ext cx="4834986" cy="655272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03331082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80624"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5363" name="Text Box 2"/>
          <p:cNvSpPr txBox="1">
            <a:spLocks noChangeArrowheads="1"/>
          </p:cNvSpPr>
          <p:nvPr/>
        </p:nvSpPr>
        <p:spPr bwMode="auto">
          <a:xfrm>
            <a:off x="685800" y="395460"/>
            <a:ext cx="8624888" cy="584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400" b="1" dirty="0" smtClean="0">
                <a:solidFill>
                  <a:srgbClr val="C00000"/>
                </a:solidFill>
                <a:latin typeface="Arial-BoldMT" charset="0"/>
              </a:rPr>
              <a:t>Percepción </a:t>
            </a:r>
            <a:r>
              <a:rPr lang="es-CL" altLang="es-CL" sz="2400" b="1" dirty="0">
                <a:solidFill>
                  <a:srgbClr val="C00000"/>
                </a:solidFill>
                <a:latin typeface="Arial-BoldMT" charset="0"/>
              </a:rPr>
              <a:t>sobre Derechos Humanos</a:t>
            </a: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792" y="1162216"/>
            <a:ext cx="8681334" cy="5281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154816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7411" name="Text Box 2"/>
          <p:cNvSpPr txBox="1">
            <a:spLocks noChangeArrowheads="1"/>
          </p:cNvSpPr>
          <p:nvPr/>
        </p:nvSpPr>
        <p:spPr bwMode="auto">
          <a:xfrm>
            <a:off x="701675" y="179388"/>
            <a:ext cx="86248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algn="ctr" eaLnBrk="1"/>
            <a:r>
              <a:rPr lang="es-CL" altLang="es-CL" sz="2400" b="1" dirty="0" smtClean="0">
                <a:solidFill>
                  <a:srgbClr val="C00000"/>
                </a:solidFill>
                <a:latin typeface="Arial-BoldMT" charset="0"/>
              </a:rPr>
              <a:t>Percepción </a:t>
            </a:r>
            <a:r>
              <a:rPr lang="es-CL" altLang="es-CL" sz="2400" b="1" dirty="0">
                <a:solidFill>
                  <a:srgbClr val="C00000"/>
                </a:solidFill>
                <a:latin typeface="Arial-BoldMT" charset="0"/>
              </a:rPr>
              <a:t>sobre e</a:t>
            </a:r>
            <a:r>
              <a:rPr lang="es-CL" altLang="es-CL" sz="2400" b="1" dirty="0" smtClean="0">
                <a:solidFill>
                  <a:srgbClr val="C00000"/>
                </a:solidFill>
                <a:latin typeface="Arial-BoldMT" charset="0"/>
              </a:rPr>
              <a:t>volución de DDHH</a:t>
            </a:r>
            <a:endParaRPr lang="es-CL" altLang="es-CL" sz="2400" b="1" dirty="0">
              <a:solidFill>
                <a:srgbClr val="C00000"/>
              </a:solidFill>
              <a:latin typeface="Arial-BoldMT" charset="0"/>
            </a:endParaRPr>
          </a:p>
        </p:txBody>
      </p:sp>
      <p:graphicFrame>
        <p:nvGraphicFramePr>
          <p:cNvPr id="8" name="7 Gráfico"/>
          <p:cNvGraphicFramePr/>
          <p:nvPr>
            <p:extLst>
              <p:ext uri="{D42A27DB-BD31-4B8C-83A1-F6EECF244321}">
                <p14:modId xmlns:p14="http://schemas.microsoft.com/office/powerpoint/2010/main" val="2241233867"/>
              </p:ext>
            </p:extLst>
          </p:nvPr>
        </p:nvGraphicFramePr>
        <p:xfrm>
          <a:off x="575816" y="827509"/>
          <a:ext cx="7560592" cy="295232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8 Gráfico"/>
          <p:cNvGraphicFramePr/>
          <p:nvPr>
            <p:extLst>
              <p:ext uri="{D42A27DB-BD31-4B8C-83A1-F6EECF244321}">
                <p14:modId xmlns:p14="http://schemas.microsoft.com/office/powerpoint/2010/main" val="3647931766"/>
              </p:ext>
            </p:extLst>
          </p:nvPr>
        </p:nvGraphicFramePr>
        <p:xfrm>
          <a:off x="1583928" y="4283893"/>
          <a:ext cx="7488832" cy="31130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69919982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080625"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7411" name="Text Box 2"/>
          <p:cNvSpPr txBox="1">
            <a:spLocks noChangeArrowheads="1"/>
          </p:cNvSpPr>
          <p:nvPr/>
        </p:nvSpPr>
        <p:spPr bwMode="auto">
          <a:xfrm>
            <a:off x="701675" y="318229"/>
            <a:ext cx="86248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91" tIns="44996"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S Gothic" pitchFamily="49" charset="-128"/>
              </a:defRPr>
            </a:lvl9pPr>
          </a:lstStyle>
          <a:p>
            <a:pPr lvl="0" algn="ctr"/>
            <a:r>
              <a:rPr lang="es-ES" sz="2400" b="1" dirty="0" smtClean="0">
                <a:solidFill>
                  <a:srgbClr val="C00000"/>
                </a:solidFill>
              </a:rPr>
              <a:t>Responsabilidad </a:t>
            </a:r>
            <a:r>
              <a:rPr lang="es-ES" sz="2400" b="1" dirty="0">
                <a:solidFill>
                  <a:srgbClr val="C00000"/>
                </a:solidFill>
              </a:rPr>
              <a:t>de </a:t>
            </a:r>
            <a:r>
              <a:rPr lang="es-ES" sz="2400" b="1" dirty="0" smtClean="0">
                <a:solidFill>
                  <a:srgbClr val="C00000"/>
                </a:solidFill>
              </a:rPr>
              <a:t>garantizar los derechos </a:t>
            </a:r>
            <a:r>
              <a:rPr lang="es-ES" sz="2400" b="1" dirty="0">
                <a:solidFill>
                  <a:srgbClr val="C00000"/>
                </a:solidFill>
              </a:rPr>
              <a:t>h</a:t>
            </a:r>
            <a:r>
              <a:rPr lang="es-ES" sz="2400" b="1" dirty="0" smtClean="0">
                <a:solidFill>
                  <a:srgbClr val="C00000"/>
                </a:solidFill>
              </a:rPr>
              <a:t>umanos</a:t>
            </a:r>
            <a:endParaRPr lang="es-CL" sz="2400" b="1" dirty="0">
              <a:solidFill>
                <a:srgbClr val="C00000"/>
              </a:solidFill>
            </a:endParaRPr>
          </a:p>
        </p:txBody>
      </p:sp>
      <p:graphicFrame>
        <p:nvGraphicFramePr>
          <p:cNvPr id="8" name="7 Gráfico"/>
          <p:cNvGraphicFramePr/>
          <p:nvPr>
            <p:extLst>
              <p:ext uri="{D42A27DB-BD31-4B8C-83A1-F6EECF244321}">
                <p14:modId xmlns:p14="http://schemas.microsoft.com/office/powerpoint/2010/main" val="1500473066"/>
              </p:ext>
            </p:extLst>
          </p:nvPr>
        </p:nvGraphicFramePr>
        <p:xfrm>
          <a:off x="287784" y="1331565"/>
          <a:ext cx="6552728" cy="4644152"/>
        </p:xfrm>
        <a:graphic>
          <a:graphicData uri="http://schemas.openxmlformats.org/drawingml/2006/chart">
            <c:chart xmlns:c="http://schemas.openxmlformats.org/drawingml/2006/chart" xmlns:r="http://schemas.openxmlformats.org/officeDocument/2006/relationships" r:id="rId4"/>
          </a:graphicData>
        </a:graphic>
      </p:graphicFrame>
      <p:sp>
        <p:nvSpPr>
          <p:cNvPr id="5" name="4 Rectángulo"/>
          <p:cNvSpPr/>
          <p:nvPr/>
        </p:nvSpPr>
        <p:spPr>
          <a:xfrm>
            <a:off x="6265036" y="2843734"/>
            <a:ext cx="3061527" cy="1895775"/>
          </a:xfrm>
          <a:prstGeom prst="rect">
            <a:avLst/>
          </a:prstGeom>
          <a:solidFill>
            <a:schemeClr val="accent3">
              <a:lumMod val="95000"/>
            </a:schemeClr>
          </a:solidFill>
        </p:spPr>
        <p:txBody>
          <a:bodyPr wrap="square">
            <a:spAutoFit/>
          </a:bodyPr>
          <a:lstStyle/>
          <a:p>
            <a:pPr algn="just"/>
            <a:r>
              <a:rPr lang="es-ES" b="1" dirty="0">
                <a:solidFill>
                  <a:schemeClr val="tx1"/>
                </a:solidFill>
                <a:latin typeface="Calibri" panose="020F0502020204030204" pitchFamily="34" charset="0"/>
              </a:rPr>
              <a:t>El Gobierno  es percibido como el principal responsable de garantizar el respeto a los derechos humanos por un 42,3% de la </a:t>
            </a:r>
            <a:r>
              <a:rPr lang="es-ES" b="1" dirty="0" smtClean="0">
                <a:solidFill>
                  <a:schemeClr val="tx1"/>
                </a:solidFill>
                <a:latin typeface="Calibri" panose="020F0502020204030204" pitchFamily="34" charset="0"/>
              </a:rPr>
              <a:t>población. En </a:t>
            </a:r>
            <a:r>
              <a:rPr lang="es-ES" b="1" dirty="0">
                <a:solidFill>
                  <a:schemeClr val="tx1"/>
                </a:solidFill>
                <a:latin typeface="Calibri" panose="020F0502020204030204" pitchFamily="34" charset="0"/>
              </a:rPr>
              <a:t>segundo lugar, se ubica el Estado con un </a:t>
            </a:r>
            <a:r>
              <a:rPr lang="es-ES" b="1" dirty="0" smtClean="0">
                <a:solidFill>
                  <a:schemeClr val="tx1"/>
                </a:solidFill>
                <a:latin typeface="Calibri" panose="020F0502020204030204" pitchFamily="34" charset="0"/>
              </a:rPr>
              <a:t>32,7%. </a:t>
            </a:r>
          </a:p>
        </p:txBody>
      </p:sp>
    </p:spTree>
    <p:extLst>
      <p:ext uri="{BB962C8B-B14F-4D97-AF65-F5344CB8AC3E}">
        <p14:creationId xmlns:p14="http://schemas.microsoft.com/office/powerpoint/2010/main" val="291209969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Arial"/>
        <a:ea typeface="MS Gothic"/>
        <a:cs typeface=""/>
      </a:majorFont>
      <a:minorFont>
        <a:latin typeface="Arial"/>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MS Gothic" charset="-128"/>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39117</TotalTime>
  <Words>1462</Words>
  <Application>Microsoft Office PowerPoint</Application>
  <PresentationFormat>Personalizado</PresentationFormat>
  <Paragraphs>261</Paragraphs>
  <Slides>40</Slides>
  <Notes>39</Notes>
  <HiddenSlides>1</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40</vt:i4>
      </vt:variant>
    </vt:vector>
  </HeadingPairs>
  <TitlesOfParts>
    <vt:vector size="42" baseType="lpstr">
      <vt:lpstr>Tema de Office</vt:lpstr>
      <vt:lpstr>Documento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Silvana Lauzán</dc:creator>
  <cp:lastModifiedBy>Silvana Lauzán</cp:lastModifiedBy>
  <cp:revision>16</cp:revision>
  <cp:lastPrinted>2011-09-05T21:32:06Z</cp:lastPrinted>
  <dcterms:created xsi:type="dcterms:W3CDTF">2011-08-24T23:10:08Z</dcterms:created>
  <dcterms:modified xsi:type="dcterms:W3CDTF">2015-10-14T00:01:21Z</dcterms:modified>
</cp:coreProperties>
</file>